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Book Antiqua"/>
      <p:regular r:id="rId21"/>
      <p:bold r:id="rId22"/>
      <p:italic r:id="rId23"/>
      <p:boldItalic r:id="rId24"/>
    </p:embeddedFont>
    <p:embeddedFont>
      <p:font typeface="Noto Sans Symbols"/>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BookAntiqua-bold.fntdata"/><Relationship Id="rId21" Type="http://schemas.openxmlformats.org/officeDocument/2006/relationships/font" Target="fonts/BookAntiqua-regular.fntdata"/><Relationship Id="rId24" Type="http://schemas.openxmlformats.org/officeDocument/2006/relationships/font" Target="fonts/BookAntiqua-boldItalic.fntdata"/><Relationship Id="rId23" Type="http://schemas.openxmlformats.org/officeDocument/2006/relationships/font" Target="fonts/BookAntiqu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otoSansSymbols-bold.fntdata"/><Relationship Id="rId25" Type="http://schemas.openxmlformats.org/officeDocument/2006/relationships/font" Target="fonts/NotoSansSymbol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Themes: </a:t>
            </a:r>
            <a:r>
              <a:rPr lang="en-US">
                <a:solidFill>
                  <a:schemeClr val="dk1"/>
                </a:solidFill>
              </a:rPr>
              <a:t>What is the issue and how would it affect one's nursing practice? What is your group's position on the subject? How can you use EBP to effectively advocate policy addressing the issue?</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Slide topics:</a:t>
            </a:r>
            <a:endParaRPr b="1"/>
          </a:p>
          <a:p>
            <a:pPr indent="0" lvl="0" marL="0" rtl="0" algn="l">
              <a:spcBef>
                <a:spcPts val="0"/>
              </a:spcBef>
              <a:spcAft>
                <a:spcPts val="0"/>
              </a:spcAft>
              <a:buNone/>
            </a:pPr>
            <a:r>
              <a:rPr lang="en-US"/>
              <a:t>-Overview</a:t>
            </a:r>
            <a:endParaRPr/>
          </a:p>
          <a:p>
            <a:pPr indent="0" lvl="0" marL="0" rtl="0" algn="l">
              <a:spcBef>
                <a:spcPts val="0"/>
              </a:spcBef>
              <a:spcAft>
                <a:spcPts val="0"/>
              </a:spcAft>
              <a:buNone/>
            </a:pPr>
            <a:r>
              <a:rPr lang="en-US"/>
              <a:t>-History</a:t>
            </a:r>
            <a:endParaRPr/>
          </a:p>
          <a:p>
            <a:pPr indent="0" lvl="0" marL="0" rtl="0" algn="l">
              <a:spcBef>
                <a:spcPts val="0"/>
              </a:spcBef>
              <a:spcAft>
                <a:spcPts val="0"/>
              </a:spcAft>
              <a:buNone/>
            </a:pPr>
            <a:r>
              <a:rPr lang="en-US"/>
              <a:t>-NLC vs eNLC</a:t>
            </a:r>
            <a:endParaRPr/>
          </a:p>
          <a:p>
            <a:pPr indent="0" lvl="0" marL="0" rtl="0" algn="l">
              <a:spcBef>
                <a:spcPts val="0"/>
              </a:spcBef>
              <a:spcAft>
                <a:spcPts val="0"/>
              </a:spcAft>
              <a:buNone/>
            </a:pPr>
            <a:r>
              <a:rPr lang="en-US"/>
              <a:t>-eNLC Adoption Process</a:t>
            </a:r>
            <a:endParaRPr/>
          </a:p>
          <a:p>
            <a:pPr indent="0" lvl="0" marL="0" rtl="0" algn="l">
              <a:spcBef>
                <a:spcPts val="0"/>
              </a:spcBef>
              <a:spcAft>
                <a:spcPts val="0"/>
              </a:spcAft>
              <a:buNone/>
            </a:pPr>
            <a:r>
              <a:rPr lang="en-US"/>
              <a:t>-Current state of eNLC</a:t>
            </a:r>
            <a:endParaRPr/>
          </a:p>
          <a:p>
            <a:pPr indent="0" lvl="0" marL="0" rtl="0" algn="l">
              <a:spcBef>
                <a:spcPts val="0"/>
              </a:spcBef>
              <a:spcAft>
                <a:spcPts val="0"/>
              </a:spcAft>
              <a:buNone/>
            </a:pPr>
            <a:r>
              <a:rPr lang="en-US"/>
              <a:t>-Nursing advocacy </a:t>
            </a:r>
            <a:endParaRPr/>
          </a:p>
          <a:p>
            <a:pPr indent="0" lvl="0" marL="0" rtl="0" algn="l">
              <a:spcBef>
                <a:spcPts val="0"/>
              </a:spcBef>
              <a:spcAft>
                <a:spcPts val="0"/>
              </a:spcAft>
              <a:buNone/>
            </a:pPr>
            <a:r>
              <a:rPr lang="en-US"/>
              <a:t>-DC vs VA nursing </a:t>
            </a:r>
            <a:r>
              <a:rPr lang="en-US"/>
              <a:t>licensure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 name="Google Shape;5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f2c0381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66344" lvl="0" marL="466344" rtl="0" algn="l">
              <a:spcBef>
                <a:spcPts val="0"/>
              </a:spcBef>
              <a:spcAft>
                <a:spcPts val="0"/>
              </a:spcAft>
              <a:buClr>
                <a:schemeClr val="dk1"/>
              </a:buClr>
              <a:buSzPts val="1100"/>
              <a:buFont typeface="Arial"/>
              <a:buNone/>
            </a:pPr>
            <a:r>
              <a:rPr lang="en-US">
                <a:solidFill>
                  <a:schemeClr val="dk1"/>
                </a:solidFill>
                <a:highlight>
                  <a:srgbClr val="FFFFFF"/>
                </a:highlight>
              </a:rPr>
              <a:t>Bowblis, J. R., Meng, H., &amp; Hyer, K. (2013). The Urban-Rural Disparity in Nursing Home Quality Indicators: The Case of Facility-Acquired Contractures. Health Services Research, 48(1), 47-69. doi:10.1111/j.1475-6773.2012.01431.x</a:t>
            </a:r>
            <a:endParaRPr>
              <a:solidFill>
                <a:schemeClr val="dk1"/>
              </a:solidFill>
              <a:highlight>
                <a:srgbClr val="FFFFFF"/>
              </a:highlight>
            </a:endParaRPr>
          </a:p>
          <a:p>
            <a:pPr indent="-466344" lvl="0" marL="466344" rtl="0" algn="l">
              <a:spcBef>
                <a:spcPts val="1100"/>
              </a:spcBef>
              <a:spcAft>
                <a:spcPts val="0"/>
              </a:spcAft>
              <a:buClr>
                <a:schemeClr val="dk1"/>
              </a:buClr>
              <a:buSzPts val="2400"/>
              <a:buFont typeface="Arial"/>
              <a:buNone/>
            </a:pPr>
            <a:r>
              <a:t/>
            </a:r>
            <a:endParaRPr>
              <a:solidFill>
                <a:schemeClr val="dk1"/>
              </a:solidFill>
              <a:highlight>
                <a:srgbClr val="FFFFFF"/>
              </a:highlight>
            </a:endParaRPr>
          </a:p>
        </p:txBody>
      </p:sp>
      <p:sp>
        <p:nvSpPr>
          <p:cNvPr id="142" name="Google Shape;142;g25f2c03816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f2c03816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f2c0381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f2c038165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f2c03816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d8df91f1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66344" lvl="0" marL="466344" rtl="0" algn="l">
              <a:spcBef>
                <a:spcPts val="0"/>
              </a:spcBef>
              <a:spcAft>
                <a:spcPts val="0"/>
              </a:spcAft>
              <a:buClr>
                <a:schemeClr val="dk1"/>
              </a:buClr>
              <a:buSzPts val="1100"/>
              <a:buFont typeface="Arial"/>
              <a:buNone/>
            </a:pPr>
            <a:r>
              <a:rPr lang="en-US">
                <a:solidFill>
                  <a:schemeClr val="dk1"/>
                </a:solidFill>
                <a:highlight>
                  <a:srgbClr val="FFFFFF"/>
                </a:highlight>
              </a:rPr>
              <a:t>Bowblis, J. R., Meng, H., &amp; Hyer, K. (2013). The Urban-Rural Disparity in Nursing Home Quality Indicators: The Case of Facility-Acquired Contractures. Health Services Research, 48(1), 47-69. doi:10.1111/j.1475-6773.2012.01431.x</a:t>
            </a:r>
            <a:endParaRPr>
              <a:solidFill>
                <a:schemeClr val="dk1"/>
              </a:solidFill>
              <a:highlight>
                <a:srgbClr val="FFFFFF"/>
              </a:highlight>
            </a:endParaRPr>
          </a:p>
          <a:p>
            <a:pPr indent="-466344" lvl="0" marL="466344" rtl="0" algn="l">
              <a:spcBef>
                <a:spcPts val="1100"/>
              </a:spcBef>
              <a:spcAft>
                <a:spcPts val="0"/>
              </a:spcAft>
              <a:buClr>
                <a:schemeClr val="dk1"/>
              </a:buClr>
              <a:buSzPts val="2400"/>
              <a:buFont typeface="Arial"/>
              <a:buNone/>
            </a:pPr>
            <a:r>
              <a:t/>
            </a:r>
            <a:endParaRPr>
              <a:solidFill>
                <a:schemeClr val="dk1"/>
              </a:solidFill>
              <a:highlight>
                <a:srgbClr val="FFFFFF"/>
              </a:highlight>
            </a:endParaRPr>
          </a:p>
        </p:txBody>
      </p:sp>
      <p:sp>
        <p:nvSpPr>
          <p:cNvPr id="189" name="Google Shape;189;g25d8df91f14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d8df91f1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66344" lvl="0" marL="466344" rtl="0" algn="l">
              <a:spcBef>
                <a:spcPts val="0"/>
              </a:spcBef>
              <a:spcAft>
                <a:spcPts val="0"/>
              </a:spcAft>
              <a:buClr>
                <a:schemeClr val="dk1"/>
              </a:buClr>
              <a:buSzPts val="1100"/>
              <a:buFont typeface="Arial"/>
              <a:buNone/>
            </a:pPr>
            <a:r>
              <a:rPr lang="en-US">
                <a:solidFill>
                  <a:schemeClr val="dk1"/>
                </a:solidFill>
                <a:highlight>
                  <a:srgbClr val="FFFFFF"/>
                </a:highlight>
              </a:rPr>
              <a:t>Bowblis, J. R., Meng, H., &amp; Hyer, K. (2013). The Urban-Rural Disparity in Nursing Home Quality Indicators: The Case of Facility-Acquired Contractures. Health Services Research, 48(1), 47-69. doi:10.1111/j.1475-6773.2012.01431.x</a:t>
            </a:r>
            <a:endParaRPr>
              <a:solidFill>
                <a:schemeClr val="dk1"/>
              </a:solidFill>
              <a:highlight>
                <a:srgbClr val="FFFFFF"/>
              </a:highlight>
            </a:endParaRPr>
          </a:p>
          <a:p>
            <a:pPr indent="-466344" lvl="0" marL="466344" rtl="0" algn="l">
              <a:spcBef>
                <a:spcPts val="1100"/>
              </a:spcBef>
              <a:spcAft>
                <a:spcPts val="0"/>
              </a:spcAft>
              <a:buClr>
                <a:schemeClr val="dk1"/>
              </a:buClr>
              <a:buSzPts val="2400"/>
              <a:buFont typeface="Arial"/>
              <a:buNone/>
            </a:pPr>
            <a:r>
              <a:t/>
            </a:r>
            <a:endParaRPr>
              <a:solidFill>
                <a:schemeClr val="dk1"/>
              </a:solidFill>
              <a:highlight>
                <a:srgbClr val="FFFFFF"/>
              </a:highlight>
            </a:endParaRPr>
          </a:p>
        </p:txBody>
      </p:sp>
      <p:sp>
        <p:nvSpPr>
          <p:cNvPr id="197" name="Google Shape;197;g25d8df91f14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f2c038165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f2c038165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US">
                <a:solidFill>
                  <a:srgbClr val="333333"/>
                </a:solidFill>
              </a:rPr>
              <a:t>Colduvell, K. RN, BSN, BA, CBC. (May 23, 2018). Updated Map: Enhanced Nursing Licensure Compact (eNLC). Nurses.org. Retrieved from https://nurse.org/articles/enhanced-compact-multi-state-license-eNLC/</a:t>
            </a:r>
            <a:endParaRPr>
              <a:solidFill>
                <a:srgbClr val="333333"/>
              </a:solidFill>
            </a:endParaRPr>
          </a:p>
          <a:p>
            <a:pPr indent="0" lvl="0" marL="0" rtl="0" algn="l">
              <a:lnSpc>
                <a:spcPct val="160000"/>
              </a:lnSpc>
              <a:spcBef>
                <a:spcPts val="1100"/>
              </a:spcBef>
              <a:spcAft>
                <a:spcPts val="0"/>
              </a:spcAft>
              <a:buClr>
                <a:schemeClr val="dk1"/>
              </a:buClr>
              <a:buSzPts val="1100"/>
              <a:buFont typeface="Arial"/>
              <a:buNone/>
            </a:pPr>
            <a:r>
              <a:t/>
            </a:r>
            <a:endParaRPr i="1" sz="1300">
              <a:solidFill>
                <a:srgbClr val="333333"/>
              </a:solidFill>
            </a:endParaRPr>
          </a:p>
          <a:p>
            <a:pPr indent="0" lvl="0" marL="0" rtl="0" algn="l">
              <a:lnSpc>
                <a:spcPct val="115000"/>
              </a:lnSpc>
              <a:spcBef>
                <a:spcPts val="1100"/>
              </a:spcBef>
              <a:spcAft>
                <a:spcPts val="0"/>
              </a:spcAft>
              <a:buClr>
                <a:schemeClr val="dk1"/>
              </a:buClr>
              <a:buSzPts val="1100"/>
              <a:buFont typeface="Arial"/>
              <a:buNone/>
            </a:pPr>
            <a:r>
              <a:t/>
            </a:r>
            <a:endParaRPr i="1" sz="1300">
              <a:solidFill>
                <a:srgbClr val="33333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Diana’s Slide</a:t>
            </a:r>
            <a:endParaRPr>
              <a:solidFill>
                <a:schemeClr val="dk1"/>
              </a:solidFill>
            </a:endParaRPr>
          </a:p>
        </p:txBody>
      </p:sp>
      <p:sp>
        <p:nvSpPr>
          <p:cNvPr id="65" name="Google Shape;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4448450f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Ashlee</a:t>
            </a:r>
            <a:endParaRPr/>
          </a:p>
        </p:txBody>
      </p:sp>
      <p:sp>
        <p:nvSpPr>
          <p:cNvPr id="72" name="Google Shape;72;g4448450fd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4448450f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https://nurse.org/articles/enhanced-compact-multi-state-license-eNLC/</a:t>
            </a:r>
            <a:endParaRPr/>
          </a:p>
          <a:p>
            <a:pPr indent="0" lvl="0" marL="0" rtl="0" algn="l">
              <a:spcBef>
                <a:spcPts val="0"/>
              </a:spcBef>
              <a:spcAft>
                <a:spcPts val="0"/>
              </a:spcAft>
              <a:buNone/>
            </a:pPr>
            <a:r>
              <a:t/>
            </a:r>
            <a:endParaRPr/>
          </a:p>
        </p:txBody>
      </p:sp>
      <p:sp>
        <p:nvSpPr>
          <p:cNvPr id="84" name="Google Shape;84;g4448450fd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448450f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chemeClr val="lt1"/>
                </a:highlight>
              </a:rPr>
              <a:t>National Council of State Boards of Nursing, Inc (NCSB). (2017, December 12). </a:t>
            </a:r>
            <a:r>
              <a:rPr i="1" lang="en-US">
                <a:solidFill>
                  <a:schemeClr val="dk1"/>
                </a:solidFill>
                <a:highlight>
                  <a:schemeClr val="lt1"/>
                </a:highlight>
              </a:rPr>
              <a:t>The interstate commission of nurse licensure compact administrators</a:t>
            </a:r>
            <a:r>
              <a:rPr lang="en-US">
                <a:solidFill>
                  <a:schemeClr val="dk1"/>
                </a:solidFill>
                <a:highlight>
                  <a:schemeClr val="lt1"/>
                </a:highlight>
              </a:rPr>
              <a:t>. Retrieved from https://www.ncsbn.org/finalrules.pdf</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Clr>
                <a:schemeClr val="dk1"/>
              </a:buClr>
              <a:buSzPts val="2400"/>
              <a:buFont typeface="Arial"/>
              <a:buNone/>
            </a:pPr>
            <a:r>
              <a:t/>
            </a:r>
            <a:endParaRPr>
              <a:solidFill>
                <a:schemeClr val="dk1"/>
              </a:solidFill>
              <a:highlight>
                <a:schemeClr val="lt1"/>
              </a:highlight>
            </a:endParaRPr>
          </a:p>
        </p:txBody>
      </p:sp>
      <p:sp>
        <p:nvSpPr>
          <p:cNvPr id="91" name="Google Shape;91;g4448450fd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d8df91f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chemeClr val="lt1"/>
                </a:highlight>
              </a:rPr>
              <a:t>National Council of State Boards of Nursing, Inc (NCSB). (2017, December 12). </a:t>
            </a:r>
            <a:r>
              <a:rPr i="1" lang="en-US">
                <a:solidFill>
                  <a:schemeClr val="dk1"/>
                </a:solidFill>
                <a:highlight>
                  <a:schemeClr val="lt1"/>
                </a:highlight>
              </a:rPr>
              <a:t>The interstate commission of nurse licensure compact administrators</a:t>
            </a:r>
            <a:r>
              <a:rPr lang="en-US">
                <a:solidFill>
                  <a:schemeClr val="dk1"/>
                </a:solidFill>
                <a:highlight>
                  <a:schemeClr val="lt1"/>
                </a:highlight>
              </a:rPr>
              <a:t>. Retrieved from https://www.ncsbn.org/finalrules.pdf</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Clr>
                <a:schemeClr val="dk1"/>
              </a:buClr>
              <a:buSzPts val="2400"/>
              <a:buFont typeface="Arial"/>
              <a:buNone/>
            </a:pPr>
            <a:r>
              <a:t/>
            </a:r>
            <a:endParaRPr>
              <a:solidFill>
                <a:schemeClr val="dk1"/>
              </a:solidFill>
              <a:highlight>
                <a:schemeClr val="lt1"/>
              </a:highlight>
            </a:endParaRPr>
          </a:p>
        </p:txBody>
      </p:sp>
      <p:sp>
        <p:nvSpPr>
          <p:cNvPr id="98" name="Google Shape;98;g25d8df91f1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d8df91f1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chemeClr val="lt1"/>
                </a:highlight>
              </a:rPr>
              <a:t>National Council of State Boards of Nursing, Inc (NCSB). (2017, December 12). </a:t>
            </a:r>
            <a:r>
              <a:rPr i="1" lang="en-US">
                <a:solidFill>
                  <a:schemeClr val="dk1"/>
                </a:solidFill>
                <a:highlight>
                  <a:schemeClr val="lt1"/>
                </a:highlight>
              </a:rPr>
              <a:t>The interstate commission of nurse licensure compact administrators</a:t>
            </a:r>
            <a:r>
              <a:rPr lang="en-US">
                <a:solidFill>
                  <a:schemeClr val="dk1"/>
                </a:solidFill>
                <a:highlight>
                  <a:schemeClr val="lt1"/>
                </a:highlight>
              </a:rPr>
              <a:t>. Retrieved from https://www.ncsbn.org/finalrules.pdf</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Clr>
                <a:schemeClr val="dk1"/>
              </a:buClr>
              <a:buSzPts val="2400"/>
              <a:buFont typeface="Arial"/>
              <a:buNone/>
            </a:pPr>
            <a:r>
              <a:t/>
            </a:r>
            <a:endParaRPr>
              <a:solidFill>
                <a:schemeClr val="dk1"/>
              </a:solidFill>
              <a:highlight>
                <a:schemeClr val="lt1"/>
              </a:highlight>
            </a:endParaRPr>
          </a:p>
        </p:txBody>
      </p:sp>
      <p:sp>
        <p:nvSpPr>
          <p:cNvPr id="120" name="Google Shape;120;g25d8df91f14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448450f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FFFFF"/>
                </a:highlight>
              </a:rPr>
              <a:t>National Council of State Boards of Nursing, Inc (NCSB). (2018, August 6). </a:t>
            </a:r>
            <a:r>
              <a:rPr i="1" lang="en-US">
                <a:solidFill>
                  <a:schemeClr val="dk1"/>
                </a:solidFill>
                <a:highlight>
                  <a:srgbClr val="FFFFFF"/>
                </a:highlight>
              </a:rPr>
              <a:t>Nurse Licensure Compact (NLC)</a:t>
            </a:r>
            <a:r>
              <a:rPr lang="en-US">
                <a:solidFill>
                  <a:schemeClr val="dk1"/>
                </a:solidFill>
                <a:highlight>
                  <a:srgbClr val="FFFFFF"/>
                </a:highlight>
              </a:rPr>
              <a:t>. Retrieved from https://www.ncsbn.org/nurse-licensure-compact.htm</a:t>
            </a:r>
            <a:endParaRPr>
              <a:solidFill>
                <a:schemeClr val="dk1"/>
              </a:solidFill>
              <a:highlight>
                <a:srgbClr val="FFFFFF"/>
              </a:highlight>
            </a:endParaRPr>
          </a:p>
        </p:txBody>
      </p:sp>
      <p:sp>
        <p:nvSpPr>
          <p:cNvPr id="127" name="Google Shape;127;g4448450fd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d8df91f1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66344" lvl="0" marL="466344" rtl="0" algn="l">
              <a:spcBef>
                <a:spcPts val="0"/>
              </a:spcBef>
              <a:spcAft>
                <a:spcPts val="0"/>
              </a:spcAft>
              <a:buClr>
                <a:schemeClr val="dk1"/>
              </a:buClr>
              <a:buSzPts val="1100"/>
              <a:buFont typeface="Arial"/>
              <a:buNone/>
            </a:pPr>
            <a:r>
              <a:rPr lang="en-US">
                <a:solidFill>
                  <a:schemeClr val="dk1"/>
                </a:solidFill>
                <a:highlight>
                  <a:srgbClr val="FFFFFF"/>
                </a:highlight>
              </a:rPr>
              <a:t>Bowblis, J. R., Meng, H., &amp; Hyer, K. (2013). The Urban-Rural Disparity in Nursing Home Quality Indicators: The Case of Facility-Acquired Contractures. Health Services Research, 48(1), 47-69. doi:10.1111/j.1475-6773.2012.01431.x</a:t>
            </a:r>
            <a:endParaRPr>
              <a:solidFill>
                <a:schemeClr val="dk1"/>
              </a:solidFill>
              <a:highlight>
                <a:srgbClr val="FFFFFF"/>
              </a:highlight>
            </a:endParaRPr>
          </a:p>
          <a:p>
            <a:pPr indent="-466344" lvl="0" marL="466344" rtl="0" algn="l">
              <a:spcBef>
                <a:spcPts val="1100"/>
              </a:spcBef>
              <a:spcAft>
                <a:spcPts val="0"/>
              </a:spcAft>
              <a:buClr>
                <a:schemeClr val="dk1"/>
              </a:buClr>
              <a:buSzPts val="2400"/>
              <a:buFont typeface="Arial"/>
              <a:buNone/>
            </a:pPr>
            <a:r>
              <a:t/>
            </a:r>
            <a:endParaRPr>
              <a:solidFill>
                <a:schemeClr val="dk1"/>
              </a:solidFill>
              <a:highlight>
                <a:srgbClr val="FFFFFF"/>
              </a:highlight>
            </a:endParaRPr>
          </a:p>
        </p:txBody>
      </p:sp>
      <p:sp>
        <p:nvSpPr>
          <p:cNvPr id="135" name="Google Shape;135;g25d8df91f14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showMasterSp="0" type="title">
  <p:cSld name="TITLE">
    <p:spTree>
      <p:nvGrpSpPr>
        <p:cNvPr id="13" name="Shape 13"/>
        <p:cNvGrpSpPr/>
        <p:nvPr/>
      </p:nvGrpSpPr>
      <p:grpSpPr>
        <a:xfrm>
          <a:off x="0" y="0"/>
          <a:ext cx="0" cy="0"/>
          <a:chOff x="0" y="0"/>
          <a:chExt cx="0" cy="0"/>
        </a:xfrm>
      </p:grpSpPr>
      <p:pic>
        <p:nvPicPr>
          <p:cNvPr descr="PPT-General7.jpg" id="14" name="Google Shape;14;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 name="Google Shape;15;p2"/>
          <p:cNvSpPr txBox="1"/>
          <p:nvPr>
            <p:ph type="ctrTitle"/>
          </p:nvPr>
        </p:nvSpPr>
        <p:spPr>
          <a:xfrm>
            <a:off x="3105628" y="465270"/>
            <a:ext cx="5444279" cy="24411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2"/>
          <p:cNvSpPr txBox="1"/>
          <p:nvPr>
            <p:ph idx="1" type="subTitle"/>
          </p:nvPr>
        </p:nvSpPr>
        <p:spPr>
          <a:xfrm>
            <a:off x="3105628" y="3137687"/>
            <a:ext cx="5444279"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54" name="Shape 54"/>
        <p:cNvGrpSpPr/>
        <p:nvPr/>
      </p:nvGrpSpPr>
      <p:grpSpPr>
        <a:xfrm>
          <a:off x="0" y="0"/>
          <a:ext cx="0" cy="0"/>
          <a:chOff x="0" y="0"/>
          <a:chExt cx="0" cy="0"/>
        </a:xfrm>
      </p:grpSpPr>
      <p:pic>
        <p:nvPicPr>
          <p:cNvPr descr="PPT-General.jpg" id="55" name="Google Shape;55;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6" name="Google Shape;56;p1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idx="1" type="body"/>
          </p:nvPr>
        </p:nvSpPr>
        <p:spPr>
          <a:xfrm>
            <a:off x="699247" y="1861441"/>
            <a:ext cx="7745505" cy="31702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19" name="Google Shape;19;p3"/>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0" name="Google Shape;20;p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nvSpPr>
        <p:spPr>
          <a:xfrm>
            <a:off x="4147073" y="2887579"/>
            <a:ext cx="85776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23" name="Google Shape;23;p4"/>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4" name="Google Shape;24;p4"/>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25" name="Google Shape;25;p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type="twoObj">
  <p:cSld name="TWO_OBJECTS">
    <p:spTree>
      <p:nvGrpSpPr>
        <p:cNvPr id="26" name="Shape 26"/>
        <p:cNvGrpSpPr/>
        <p:nvPr/>
      </p:nvGrpSpPr>
      <p:grpSpPr>
        <a:xfrm>
          <a:off x="0" y="0"/>
          <a:ext cx="0" cy="0"/>
          <a:chOff x="0" y="0"/>
          <a:chExt cx="0" cy="0"/>
        </a:xfrm>
      </p:grpSpPr>
      <p:sp>
        <p:nvSpPr>
          <p:cNvPr id="27" name="Google Shape;27;p5"/>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8" name="Google Shape;28;p5"/>
          <p:cNvSpPr txBox="1"/>
          <p:nvPr>
            <p:ph idx="1" type="body"/>
          </p:nvPr>
        </p:nvSpPr>
        <p:spPr>
          <a:xfrm>
            <a:off x="685800"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29" name="Google Shape;29;p5"/>
          <p:cNvSpPr txBox="1"/>
          <p:nvPr>
            <p:ph idx="2" type="body"/>
          </p:nvPr>
        </p:nvSpPr>
        <p:spPr>
          <a:xfrm>
            <a:off x="4645151"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30" name="Google Shape;30;p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type="twoTxTwoObj">
  <p:cSld name="TWO_OBJECTS_WITH_TEXT">
    <p:spTree>
      <p:nvGrpSpPr>
        <p:cNvPr id="31" name="Shape 31"/>
        <p:cNvGrpSpPr/>
        <p:nvPr/>
      </p:nvGrpSpPr>
      <p:grpSpPr>
        <a:xfrm>
          <a:off x="0" y="0"/>
          <a:ext cx="0" cy="0"/>
          <a:chOff x="0" y="0"/>
          <a:chExt cx="0" cy="0"/>
        </a:xfrm>
      </p:grpSpPr>
      <p:sp>
        <p:nvSpPr>
          <p:cNvPr id="32" name="Google Shape;32;p6"/>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3" name="Google Shape;33;p6"/>
          <p:cNvSpPr txBox="1"/>
          <p:nvPr>
            <p:ph idx="1" type="body"/>
          </p:nvPr>
        </p:nvSpPr>
        <p:spPr>
          <a:xfrm>
            <a:off x="688490" y="1783601"/>
            <a:ext cx="3621929"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4" name="Google Shape;34;p6"/>
          <p:cNvSpPr txBox="1"/>
          <p:nvPr>
            <p:ph idx="2" type="body"/>
          </p:nvPr>
        </p:nvSpPr>
        <p:spPr>
          <a:xfrm>
            <a:off x="688488" y="2622290"/>
            <a:ext cx="3621931"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5" name="Google Shape;35;p6"/>
          <p:cNvSpPr txBox="1"/>
          <p:nvPr>
            <p:ph idx="3" type="body"/>
          </p:nvPr>
        </p:nvSpPr>
        <p:spPr>
          <a:xfrm>
            <a:off x="4785878" y="1783601"/>
            <a:ext cx="3663716"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6" name="Google Shape;36;p6"/>
          <p:cNvSpPr txBox="1"/>
          <p:nvPr>
            <p:ph idx="4" type="body"/>
          </p:nvPr>
        </p:nvSpPr>
        <p:spPr>
          <a:xfrm>
            <a:off x="4785878" y="2619063"/>
            <a:ext cx="3658875"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7" name="Google Shape;37;p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8" name="Shape 38"/>
        <p:cNvGrpSpPr/>
        <p:nvPr/>
      </p:nvGrpSpPr>
      <p:grpSpPr>
        <a:xfrm>
          <a:off x="0" y="0"/>
          <a:ext cx="0" cy="0"/>
          <a:chOff x="0" y="0"/>
          <a:chExt cx="0" cy="0"/>
        </a:xfrm>
      </p:grpSpPr>
      <p:sp>
        <p:nvSpPr>
          <p:cNvPr id="39" name="Google Shape;39;p7"/>
          <p:cNvSpPr txBox="1"/>
          <p:nvPr>
            <p:ph idx="1" type="body"/>
          </p:nvPr>
        </p:nvSpPr>
        <p:spPr>
          <a:xfrm>
            <a:off x="692002" y="559399"/>
            <a:ext cx="3580882" cy="441401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40" name="Google Shape;40;p7"/>
          <p:cNvSpPr txBox="1"/>
          <p:nvPr>
            <p:ph idx="2" type="body"/>
          </p:nvPr>
        </p:nvSpPr>
        <p:spPr>
          <a:xfrm>
            <a:off x="4889812" y="562026"/>
            <a:ext cx="3580882" cy="441401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1" name="Google Shape;41;p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42" name="Shape 42"/>
        <p:cNvGrpSpPr/>
        <p:nvPr/>
      </p:nvGrpSpPr>
      <p:grpSpPr>
        <a:xfrm>
          <a:off x="0" y="0"/>
          <a:ext cx="0" cy="0"/>
          <a:chOff x="0" y="0"/>
          <a:chExt cx="0" cy="0"/>
        </a:xfrm>
      </p:grpSpPr>
      <p:sp>
        <p:nvSpPr>
          <p:cNvPr id="43" name="Google Shape;43;p8"/>
          <p:cNvSpPr/>
          <p:nvPr>
            <p:ph idx="2" type="pic"/>
          </p:nvPr>
        </p:nvSpPr>
        <p:spPr>
          <a:xfrm rot="344365">
            <a:off x="773476" y="536672"/>
            <a:ext cx="7578326"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44" name="Google Shape;44;p8"/>
          <p:cNvSpPr txBox="1"/>
          <p:nvPr>
            <p:ph idx="1" type="body"/>
          </p:nvPr>
        </p:nvSpPr>
        <p:spPr>
          <a:xfrm>
            <a:off x="688489" y="4486019"/>
            <a:ext cx="7756264" cy="80486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5" name="Google Shape;45;p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46" name="Shape 46"/>
        <p:cNvGrpSpPr/>
        <p:nvPr/>
      </p:nvGrpSpPr>
      <p:grpSpPr>
        <a:xfrm>
          <a:off x="0" y="0"/>
          <a:ext cx="0" cy="0"/>
          <a:chOff x="0" y="0"/>
          <a:chExt cx="0" cy="0"/>
        </a:xfrm>
      </p:grpSpPr>
      <p:pic>
        <p:nvPicPr>
          <p:cNvPr descr="PPT-General9.jpg" id="47" name="Google Shape;47;p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8" name="Google Shape;48;p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49" name="Shape 49"/>
        <p:cNvGrpSpPr/>
        <p:nvPr/>
      </p:nvGrpSpPr>
      <p:grpSpPr>
        <a:xfrm>
          <a:off x="0" y="0"/>
          <a:ext cx="0" cy="0"/>
          <a:chOff x="0" y="0"/>
          <a:chExt cx="0" cy="0"/>
        </a:xfrm>
      </p:grpSpPr>
      <p:pic>
        <p:nvPicPr>
          <p:cNvPr descr="plainluecover.jpg" id="50" name="Google Shape;50;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1" name="Google Shape;51;p10"/>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2" name="Google Shape;52;p10"/>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53" name="Google Shape;53;p1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FFFFFF"/>
                </a:solidFill>
                <a:latin typeface="Arial"/>
                <a:ea typeface="Arial"/>
                <a:cs typeface="Arial"/>
                <a:sym typeface="Arial"/>
              </a:defRPr>
            </a:lvl1pPr>
            <a:lvl2pPr lvl="1">
              <a:buNone/>
              <a:defRPr sz="1300">
                <a:solidFill>
                  <a:srgbClr val="FFFFFF"/>
                </a:solidFill>
                <a:latin typeface="Arial"/>
                <a:ea typeface="Arial"/>
                <a:cs typeface="Arial"/>
                <a:sym typeface="Arial"/>
              </a:defRPr>
            </a:lvl2pPr>
            <a:lvl3pPr lvl="2">
              <a:buNone/>
              <a:defRPr sz="1300">
                <a:solidFill>
                  <a:srgbClr val="FFFFFF"/>
                </a:solidFill>
                <a:latin typeface="Arial"/>
                <a:ea typeface="Arial"/>
                <a:cs typeface="Arial"/>
                <a:sym typeface="Arial"/>
              </a:defRPr>
            </a:lvl3pPr>
            <a:lvl4pPr lvl="3">
              <a:buNone/>
              <a:defRPr sz="1300">
                <a:solidFill>
                  <a:srgbClr val="FFFFFF"/>
                </a:solidFill>
                <a:latin typeface="Arial"/>
                <a:ea typeface="Arial"/>
                <a:cs typeface="Arial"/>
                <a:sym typeface="Arial"/>
              </a:defRPr>
            </a:lvl4pPr>
            <a:lvl5pPr lvl="4">
              <a:buNone/>
              <a:defRPr sz="1300">
                <a:solidFill>
                  <a:srgbClr val="FFFFFF"/>
                </a:solidFill>
                <a:latin typeface="Arial"/>
                <a:ea typeface="Arial"/>
                <a:cs typeface="Arial"/>
                <a:sym typeface="Arial"/>
              </a:defRPr>
            </a:lvl5pPr>
            <a:lvl6pPr lvl="5">
              <a:buNone/>
              <a:defRPr sz="1300">
                <a:solidFill>
                  <a:srgbClr val="FFFFFF"/>
                </a:solidFill>
                <a:latin typeface="Arial"/>
                <a:ea typeface="Arial"/>
                <a:cs typeface="Arial"/>
                <a:sym typeface="Arial"/>
              </a:defRPr>
            </a:lvl6pPr>
            <a:lvl7pPr lvl="6">
              <a:buNone/>
              <a:defRPr sz="1300">
                <a:solidFill>
                  <a:srgbClr val="FFFFFF"/>
                </a:solidFill>
                <a:latin typeface="Arial"/>
                <a:ea typeface="Arial"/>
                <a:cs typeface="Arial"/>
                <a:sym typeface="Arial"/>
              </a:defRPr>
            </a:lvl7pPr>
            <a:lvl8pPr lvl="7">
              <a:buNone/>
              <a:defRPr sz="1300">
                <a:solidFill>
                  <a:srgbClr val="FFFFFF"/>
                </a:solidFill>
                <a:latin typeface="Arial"/>
                <a:ea typeface="Arial"/>
                <a:cs typeface="Arial"/>
                <a:sym typeface="Arial"/>
              </a:defRPr>
            </a:lvl8pPr>
            <a:lvl9pPr lvl="8">
              <a:buNone/>
              <a:defRPr sz="13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8.jpg"/><Relationship Id="rId2" Type="http://schemas.openxmlformats.org/officeDocument/2006/relationships/image" Target="../media/image3.jpg"/><Relationship Id="rId3" Type="http://schemas.openxmlformats.org/officeDocument/2006/relationships/image" Target="../media/image2.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 name="Google Shape;7;p1"/>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8" name="Google Shape;8;p1"/>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9" name="Google Shape;9;p1"/>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11" name="Google Shape;11;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12" name="Google Shape;12;p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11.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txBox="1"/>
          <p:nvPr>
            <p:ph idx="1" type="subTitle"/>
          </p:nvPr>
        </p:nvSpPr>
        <p:spPr>
          <a:xfrm>
            <a:off x="499525" y="4394900"/>
            <a:ext cx="5529900" cy="2073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200"/>
              <a:t>Student: Anar Shikhaliyev</a:t>
            </a:r>
            <a:endParaRPr sz="2200"/>
          </a:p>
          <a:p>
            <a:pPr indent="0" lvl="0" marL="0" rtl="0" algn="l">
              <a:spcBef>
                <a:spcPts val="0"/>
              </a:spcBef>
              <a:spcAft>
                <a:spcPts val="0"/>
              </a:spcAft>
              <a:buSzPts val="2400"/>
              <a:buNone/>
            </a:pPr>
            <a:r>
              <a:t/>
            </a:r>
            <a:endParaRPr sz="2200"/>
          </a:p>
          <a:p>
            <a:pPr indent="0" lvl="0" marL="0" rtl="0" algn="l">
              <a:spcBef>
                <a:spcPts val="0"/>
              </a:spcBef>
              <a:spcAft>
                <a:spcPts val="0"/>
              </a:spcAft>
              <a:buSzPts val="2400"/>
              <a:buNone/>
            </a:pPr>
            <a:r>
              <a:rPr lang="en-US" sz="2200"/>
              <a:t>Professors: </a:t>
            </a:r>
            <a:endParaRPr sz="2200"/>
          </a:p>
          <a:p>
            <a:pPr indent="0" lvl="0" marL="0" rtl="0" algn="l">
              <a:spcBef>
                <a:spcPts val="0"/>
              </a:spcBef>
              <a:spcAft>
                <a:spcPts val="0"/>
              </a:spcAft>
              <a:buSzPts val="2400"/>
              <a:buNone/>
            </a:pPr>
            <a:r>
              <a:rPr lang="en-US" sz="2200"/>
              <a:t>Stephen H. Kaisler, D.Sc.</a:t>
            </a:r>
            <a:endParaRPr sz="2200"/>
          </a:p>
          <a:p>
            <a:pPr indent="0" lvl="0" marL="0" rtl="0" algn="l">
              <a:spcBef>
                <a:spcPts val="0"/>
              </a:spcBef>
              <a:spcAft>
                <a:spcPts val="0"/>
              </a:spcAft>
              <a:buSzPts val="2400"/>
              <a:buNone/>
            </a:pPr>
            <a:r>
              <a:rPr lang="en-US" sz="2200"/>
              <a:t>Jamaladdin Hasanov, Ph.D.</a:t>
            </a:r>
            <a:endParaRPr sz="2200"/>
          </a:p>
        </p:txBody>
      </p:sp>
      <p:sp>
        <p:nvSpPr>
          <p:cNvPr id="62" name="Google Shape;62;p12"/>
          <p:cNvSpPr txBox="1"/>
          <p:nvPr>
            <p:ph type="ctrTitle"/>
          </p:nvPr>
        </p:nvSpPr>
        <p:spPr>
          <a:xfrm>
            <a:off x="2598600" y="599325"/>
            <a:ext cx="6545400" cy="52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000"/>
              <a:buFont typeface="Arial"/>
              <a:buNone/>
            </a:pPr>
            <a:r>
              <a:rPr lang="en-US"/>
              <a:t>Design and development of a board game -</a:t>
            </a:r>
            <a:endParaRPr/>
          </a:p>
          <a:p>
            <a:pPr indent="0" lvl="0" marL="0" rtl="0" algn="l">
              <a:spcBef>
                <a:spcPts val="0"/>
              </a:spcBef>
              <a:spcAft>
                <a:spcPts val="0"/>
              </a:spcAft>
              <a:buClr>
                <a:srgbClr val="FFFFFF"/>
              </a:buClr>
              <a:buSzPts val="4000"/>
              <a:buFont typeface="Arial"/>
              <a:buNone/>
            </a:pPr>
            <a:r>
              <a:rPr lang="en-US"/>
              <a:t>Strategical TicTacToe</a:t>
            </a:r>
            <a:endParaRPr/>
          </a:p>
          <a:p>
            <a:pPr indent="0" lvl="0" marL="0" rtl="0" algn="l">
              <a:spcBef>
                <a:spcPts val="0"/>
              </a:spcBef>
              <a:spcAft>
                <a:spcPts val="0"/>
              </a:spcAft>
              <a:buClr>
                <a:srgbClr val="FFFFFF"/>
              </a:buClr>
              <a:buSzPts val="4000"/>
              <a:buFont typeface="Arial"/>
              <a:buNone/>
            </a:pPr>
            <a:r>
              <a:t/>
            </a:r>
            <a:endParaRPr/>
          </a:p>
          <a:p>
            <a:pPr indent="0" lvl="0" marL="0" rtl="0" algn="l">
              <a:spcBef>
                <a:spcPts val="0"/>
              </a:spcBef>
              <a:spcAft>
                <a:spcPts val="0"/>
              </a:spcAft>
              <a:buClr>
                <a:srgbClr val="FFFFFF"/>
              </a:buClr>
              <a:buSzPts val="4000"/>
              <a:buFont typeface="Arial"/>
              <a:buNone/>
            </a:pPr>
            <a:r>
              <a:rPr lang="en-US"/>
              <a:t>202302_Guided Research</a:t>
            </a:r>
            <a:endParaRPr/>
          </a:p>
          <a:p>
            <a:pPr indent="0" lvl="0" marL="0" rtl="0" algn="l">
              <a:spcBef>
                <a:spcPts val="0"/>
              </a:spcBef>
              <a:spcAft>
                <a:spcPts val="0"/>
              </a:spcAft>
              <a:buClr>
                <a:srgbClr val="FFFFFF"/>
              </a:buClr>
              <a:buSzPts val="4000"/>
              <a:buFont typeface="Arial"/>
              <a:buNone/>
            </a:pPr>
            <a:r>
              <a:t/>
            </a:r>
            <a:endParaRPr/>
          </a:p>
          <a:p>
            <a:pPr indent="0" lvl="0" marL="0" rtl="0" algn="l">
              <a:spcBef>
                <a:spcPts val="0"/>
              </a:spcBef>
              <a:spcAft>
                <a:spcPts val="0"/>
              </a:spcAft>
              <a:buClr>
                <a:srgbClr val="FFFFFF"/>
              </a:buClr>
              <a:buSzPts val="4000"/>
              <a:buFont typeface="Arial"/>
              <a:buNone/>
            </a:pPr>
            <a:r>
              <a:t/>
            </a:r>
            <a:endParaRPr/>
          </a:p>
          <a:p>
            <a:pPr indent="457200" lvl="0" marL="3200400" rtl="0" algn="l">
              <a:spcBef>
                <a:spcPts val="0"/>
              </a:spcBef>
              <a:spcAft>
                <a:spcPts val="0"/>
              </a:spcAft>
              <a:buClr>
                <a:srgbClr val="FFFFFF"/>
              </a:buClr>
              <a:buSzPts val="4000"/>
              <a:buFont typeface="Arial"/>
              <a:buNone/>
            </a:pPr>
            <a:r>
              <a:rPr lang="en-US"/>
              <a:t>07/31/2023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57965" y="6"/>
            <a:ext cx="7756200" cy="1054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000"/>
              <a:buFont typeface="Arial"/>
              <a:buNone/>
            </a:pPr>
            <a:r>
              <a:rPr lang="en-US"/>
              <a:t>Results</a:t>
            </a:r>
            <a:endParaRPr/>
          </a:p>
        </p:txBody>
      </p:sp>
      <p:sp>
        <p:nvSpPr>
          <p:cNvPr id="145" name="Google Shape;145;p2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random_vs_AB" id="146" name="Google Shape;146;p21"/>
          <p:cNvPicPr preferRelativeResize="0"/>
          <p:nvPr/>
        </p:nvPicPr>
        <p:blipFill>
          <a:blip r:embed="rId3">
            <a:alphaModFix/>
          </a:blip>
          <a:stretch>
            <a:fillRect/>
          </a:stretch>
        </p:blipFill>
        <p:spPr>
          <a:xfrm>
            <a:off x="68775" y="668791"/>
            <a:ext cx="2286001" cy="1828799"/>
          </a:xfrm>
          <a:prstGeom prst="rect">
            <a:avLst/>
          </a:prstGeom>
          <a:noFill/>
          <a:ln>
            <a:noFill/>
          </a:ln>
        </p:spPr>
      </p:pic>
      <p:pic>
        <p:nvPicPr>
          <p:cNvPr id="147" name="Google Shape;147;p21"/>
          <p:cNvPicPr preferRelativeResize="0"/>
          <p:nvPr/>
        </p:nvPicPr>
        <p:blipFill>
          <a:blip r:embed="rId4">
            <a:alphaModFix/>
          </a:blip>
          <a:stretch>
            <a:fillRect/>
          </a:stretch>
        </p:blipFill>
        <p:spPr>
          <a:xfrm>
            <a:off x="2354775" y="668793"/>
            <a:ext cx="2286000" cy="1828800"/>
          </a:xfrm>
          <a:prstGeom prst="rect">
            <a:avLst/>
          </a:prstGeom>
          <a:noFill/>
          <a:ln>
            <a:noFill/>
          </a:ln>
        </p:spPr>
      </p:pic>
      <p:sp>
        <p:nvSpPr>
          <p:cNvPr id="148" name="Google Shape;148;p21"/>
          <p:cNvSpPr txBox="1"/>
          <p:nvPr/>
        </p:nvSpPr>
        <p:spPr>
          <a:xfrm>
            <a:off x="1040800" y="2497600"/>
            <a:ext cx="24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1.  </a:t>
            </a:r>
            <a:r>
              <a:rPr lang="en-US"/>
              <a:t>Random_vs_AB</a:t>
            </a:r>
            <a:endParaRPr/>
          </a:p>
        </p:txBody>
      </p:sp>
      <p:pic>
        <p:nvPicPr>
          <p:cNvPr id="149" name="Google Shape;149;p21"/>
          <p:cNvPicPr preferRelativeResize="0"/>
          <p:nvPr/>
        </p:nvPicPr>
        <p:blipFill>
          <a:blip r:embed="rId5">
            <a:alphaModFix/>
          </a:blip>
          <a:stretch>
            <a:fillRect/>
          </a:stretch>
        </p:blipFill>
        <p:spPr>
          <a:xfrm>
            <a:off x="4572000" y="685520"/>
            <a:ext cx="2286000" cy="1828799"/>
          </a:xfrm>
          <a:prstGeom prst="rect">
            <a:avLst/>
          </a:prstGeom>
          <a:noFill/>
          <a:ln>
            <a:noFill/>
          </a:ln>
        </p:spPr>
      </p:pic>
      <p:pic>
        <p:nvPicPr>
          <p:cNvPr id="150" name="Google Shape;150;p21"/>
          <p:cNvPicPr preferRelativeResize="0"/>
          <p:nvPr/>
        </p:nvPicPr>
        <p:blipFill>
          <a:blip r:embed="rId6">
            <a:alphaModFix/>
          </a:blip>
          <a:stretch>
            <a:fillRect/>
          </a:stretch>
        </p:blipFill>
        <p:spPr>
          <a:xfrm>
            <a:off x="6858000" y="685525"/>
            <a:ext cx="2286000" cy="1828801"/>
          </a:xfrm>
          <a:prstGeom prst="rect">
            <a:avLst/>
          </a:prstGeom>
          <a:noFill/>
          <a:ln>
            <a:noFill/>
          </a:ln>
        </p:spPr>
      </p:pic>
      <p:sp>
        <p:nvSpPr>
          <p:cNvPr id="151" name="Google Shape;151;p21"/>
          <p:cNvSpPr txBox="1"/>
          <p:nvPr/>
        </p:nvSpPr>
        <p:spPr>
          <a:xfrm>
            <a:off x="5811675" y="2497600"/>
            <a:ext cx="24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2.  AB_vs_random</a:t>
            </a:r>
            <a:endParaRPr/>
          </a:p>
        </p:txBody>
      </p:sp>
      <p:pic>
        <p:nvPicPr>
          <p:cNvPr id="152" name="Google Shape;152;p21"/>
          <p:cNvPicPr preferRelativeResize="0"/>
          <p:nvPr/>
        </p:nvPicPr>
        <p:blipFill>
          <a:blip r:embed="rId7">
            <a:alphaModFix/>
          </a:blip>
          <a:stretch>
            <a:fillRect/>
          </a:stretch>
        </p:blipFill>
        <p:spPr>
          <a:xfrm>
            <a:off x="68775" y="3105950"/>
            <a:ext cx="2286000" cy="1828799"/>
          </a:xfrm>
          <a:prstGeom prst="rect">
            <a:avLst/>
          </a:prstGeom>
          <a:noFill/>
          <a:ln>
            <a:noFill/>
          </a:ln>
        </p:spPr>
      </p:pic>
      <p:pic>
        <p:nvPicPr>
          <p:cNvPr id="153" name="Google Shape;153;p21"/>
          <p:cNvPicPr preferRelativeResize="0"/>
          <p:nvPr/>
        </p:nvPicPr>
        <p:blipFill>
          <a:blip r:embed="rId8">
            <a:alphaModFix/>
          </a:blip>
          <a:stretch>
            <a:fillRect/>
          </a:stretch>
        </p:blipFill>
        <p:spPr>
          <a:xfrm>
            <a:off x="2386399" y="3100362"/>
            <a:ext cx="2285999" cy="1828799"/>
          </a:xfrm>
          <a:prstGeom prst="rect">
            <a:avLst/>
          </a:prstGeom>
          <a:noFill/>
          <a:ln>
            <a:noFill/>
          </a:ln>
        </p:spPr>
      </p:pic>
      <p:pic>
        <p:nvPicPr>
          <p:cNvPr id="154" name="Google Shape;154;p21"/>
          <p:cNvPicPr preferRelativeResize="0"/>
          <p:nvPr/>
        </p:nvPicPr>
        <p:blipFill>
          <a:blip r:embed="rId9">
            <a:alphaModFix/>
          </a:blip>
          <a:stretch>
            <a:fillRect/>
          </a:stretch>
        </p:blipFill>
        <p:spPr>
          <a:xfrm>
            <a:off x="4701987" y="3069763"/>
            <a:ext cx="2286000" cy="1828799"/>
          </a:xfrm>
          <a:prstGeom prst="rect">
            <a:avLst/>
          </a:prstGeom>
          <a:noFill/>
          <a:ln>
            <a:noFill/>
          </a:ln>
        </p:spPr>
      </p:pic>
      <p:pic>
        <p:nvPicPr>
          <p:cNvPr id="155" name="Google Shape;155;p21"/>
          <p:cNvPicPr preferRelativeResize="0"/>
          <p:nvPr/>
        </p:nvPicPr>
        <p:blipFill>
          <a:blip r:embed="rId10">
            <a:alphaModFix/>
          </a:blip>
          <a:stretch>
            <a:fillRect/>
          </a:stretch>
        </p:blipFill>
        <p:spPr>
          <a:xfrm>
            <a:off x="7101525" y="3101450"/>
            <a:ext cx="2285999" cy="1828799"/>
          </a:xfrm>
          <a:prstGeom prst="rect">
            <a:avLst/>
          </a:prstGeom>
          <a:noFill/>
          <a:ln>
            <a:noFill/>
          </a:ln>
        </p:spPr>
      </p:pic>
      <p:sp>
        <p:nvSpPr>
          <p:cNvPr id="156" name="Google Shape;156;p21"/>
          <p:cNvSpPr txBox="1"/>
          <p:nvPr/>
        </p:nvSpPr>
        <p:spPr>
          <a:xfrm>
            <a:off x="1183900" y="5056800"/>
            <a:ext cx="24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3.  AB_vs_Part_geni</a:t>
            </a:r>
            <a:endParaRPr/>
          </a:p>
        </p:txBody>
      </p:sp>
      <p:sp>
        <p:nvSpPr>
          <p:cNvPr id="157" name="Google Shape;157;p21"/>
          <p:cNvSpPr txBox="1"/>
          <p:nvPr/>
        </p:nvSpPr>
        <p:spPr>
          <a:xfrm>
            <a:off x="6038400" y="5133900"/>
            <a:ext cx="24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4.  Part_geni_vs_AB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3" name="Google Shape;163;p22"/>
          <p:cNvPicPr preferRelativeResize="0"/>
          <p:nvPr/>
        </p:nvPicPr>
        <p:blipFill>
          <a:blip r:embed="rId3">
            <a:alphaModFix/>
          </a:blip>
          <a:stretch>
            <a:fillRect/>
          </a:stretch>
        </p:blipFill>
        <p:spPr>
          <a:xfrm>
            <a:off x="0" y="3050200"/>
            <a:ext cx="2286000" cy="1828801"/>
          </a:xfrm>
          <a:prstGeom prst="rect">
            <a:avLst/>
          </a:prstGeom>
          <a:noFill/>
          <a:ln>
            <a:noFill/>
          </a:ln>
        </p:spPr>
      </p:pic>
      <p:pic>
        <p:nvPicPr>
          <p:cNvPr id="164" name="Google Shape;164;p22"/>
          <p:cNvPicPr preferRelativeResize="0"/>
          <p:nvPr/>
        </p:nvPicPr>
        <p:blipFill>
          <a:blip r:embed="rId4">
            <a:alphaModFix/>
          </a:blip>
          <a:stretch>
            <a:fillRect/>
          </a:stretch>
        </p:blipFill>
        <p:spPr>
          <a:xfrm>
            <a:off x="2256725" y="3022550"/>
            <a:ext cx="2285999" cy="1828800"/>
          </a:xfrm>
          <a:prstGeom prst="rect">
            <a:avLst/>
          </a:prstGeom>
          <a:noFill/>
          <a:ln>
            <a:noFill/>
          </a:ln>
        </p:spPr>
      </p:pic>
      <p:pic>
        <p:nvPicPr>
          <p:cNvPr id="165" name="Google Shape;165;p22"/>
          <p:cNvPicPr preferRelativeResize="0"/>
          <p:nvPr/>
        </p:nvPicPr>
        <p:blipFill>
          <a:blip r:embed="rId5">
            <a:alphaModFix/>
          </a:blip>
          <a:stretch>
            <a:fillRect/>
          </a:stretch>
        </p:blipFill>
        <p:spPr>
          <a:xfrm>
            <a:off x="0" y="0"/>
            <a:ext cx="2286000" cy="1828801"/>
          </a:xfrm>
          <a:prstGeom prst="rect">
            <a:avLst/>
          </a:prstGeom>
          <a:noFill/>
          <a:ln>
            <a:noFill/>
          </a:ln>
        </p:spPr>
      </p:pic>
      <p:pic>
        <p:nvPicPr>
          <p:cNvPr id="166" name="Google Shape;166;p22"/>
          <p:cNvPicPr preferRelativeResize="0"/>
          <p:nvPr/>
        </p:nvPicPr>
        <p:blipFill>
          <a:blip r:embed="rId6">
            <a:alphaModFix/>
          </a:blip>
          <a:stretch>
            <a:fillRect/>
          </a:stretch>
        </p:blipFill>
        <p:spPr>
          <a:xfrm>
            <a:off x="2392400" y="0"/>
            <a:ext cx="2285999" cy="1828800"/>
          </a:xfrm>
          <a:prstGeom prst="rect">
            <a:avLst/>
          </a:prstGeom>
          <a:noFill/>
          <a:ln>
            <a:noFill/>
          </a:ln>
        </p:spPr>
      </p:pic>
      <p:sp>
        <p:nvSpPr>
          <p:cNvPr id="167" name="Google Shape;167;p22"/>
          <p:cNvSpPr txBox="1"/>
          <p:nvPr/>
        </p:nvSpPr>
        <p:spPr>
          <a:xfrm>
            <a:off x="901375" y="1828800"/>
            <a:ext cx="30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5.  Part_geni_vs_minmax</a:t>
            </a:r>
            <a:endParaRPr/>
          </a:p>
        </p:txBody>
      </p:sp>
      <p:sp>
        <p:nvSpPr>
          <p:cNvPr id="168" name="Google Shape;168;p22"/>
          <p:cNvSpPr txBox="1"/>
          <p:nvPr/>
        </p:nvSpPr>
        <p:spPr>
          <a:xfrm>
            <a:off x="1053775" y="5159300"/>
            <a:ext cx="30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7.  Random_vs_minmax</a:t>
            </a:r>
            <a:endParaRPr/>
          </a:p>
        </p:txBody>
      </p:sp>
      <p:pic>
        <p:nvPicPr>
          <p:cNvPr id="169" name="Google Shape;169;p22"/>
          <p:cNvPicPr preferRelativeResize="0"/>
          <p:nvPr/>
        </p:nvPicPr>
        <p:blipFill>
          <a:blip r:embed="rId7">
            <a:alphaModFix/>
          </a:blip>
          <a:stretch>
            <a:fillRect/>
          </a:stretch>
        </p:blipFill>
        <p:spPr>
          <a:xfrm>
            <a:off x="4618925" y="76200"/>
            <a:ext cx="2286000" cy="1828800"/>
          </a:xfrm>
          <a:prstGeom prst="rect">
            <a:avLst/>
          </a:prstGeom>
          <a:noFill/>
          <a:ln>
            <a:noFill/>
          </a:ln>
        </p:spPr>
      </p:pic>
      <p:pic>
        <p:nvPicPr>
          <p:cNvPr id="170" name="Google Shape;170;p22"/>
          <p:cNvPicPr preferRelativeResize="0"/>
          <p:nvPr/>
        </p:nvPicPr>
        <p:blipFill>
          <a:blip r:embed="rId8">
            <a:alphaModFix/>
          </a:blip>
          <a:stretch>
            <a:fillRect/>
          </a:stretch>
        </p:blipFill>
        <p:spPr>
          <a:xfrm>
            <a:off x="6836149" y="76201"/>
            <a:ext cx="2286000" cy="1828800"/>
          </a:xfrm>
          <a:prstGeom prst="rect">
            <a:avLst/>
          </a:prstGeom>
          <a:noFill/>
          <a:ln>
            <a:noFill/>
          </a:ln>
        </p:spPr>
      </p:pic>
      <p:sp>
        <p:nvSpPr>
          <p:cNvPr id="171" name="Google Shape;171;p22"/>
          <p:cNvSpPr txBox="1"/>
          <p:nvPr/>
        </p:nvSpPr>
        <p:spPr>
          <a:xfrm>
            <a:off x="5467800" y="1905000"/>
            <a:ext cx="30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6.  Random_vs_</a:t>
            </a:r>
            <a:r>
              <a:rPr lang="en-US">
                <a:solidFill>
                  <a:schemeClr val="dk1"/>
                </a:solidFill>
              </a:rPr>
              <a:t>Part_geni</a:t>
            </a:r>
            <a:endParaRPr/>
          </a:p>
        </p:txBody>
      </p:sp>
      <p:pic>
        <p:nvPicPr>
          <p:cNvPr id="172" name="Google Shape;172;p22"/>
          <p:cNvPicPr preferRelativeResize="0"/>
          <p:nvPr/>
        </p:nvPicPr>
        <p:blipFill>
          <a:blip r:embed="rId9">
            <a:alphaModFix/>
          </a:blip>
          <a:stretch>
            <a:fillRect/>
          </a:stretch>
        </p:blipFill>
        <p:spPr>
          <a:xfrm>
            <a:off x="4628225" y="3123738"/>
            <a:ext cx="2286001" cy="1828800"/>
          </a:xfrm>
          <a:prstGeom prst="rect">
            <a:avLst/>
          </a:prstGeom>
          <a:noFill/>
          <a:ln>
            <a:noFill/>
          </a:ln>
        </p:spPr>
      </p:pic>
      <p:pic>
        <p:nvPicPr>
          <p:cNvPr id="173" name="Google Shape;173;p22"/>
          <p:cNvPicPr preferRelativeResize="0"/>
          <p:nvPr/>
        </p:nvPicPr>
        <p:blipFill>
          <a:blip r:embed="rId10">
            <a:alphaModFix/>
          </a:blip>
          <a:stretch>
            <a:fillRect/>
          </a:stretch>
        </p:blipFill>
        <p:spPr>
          <a:xfrm>
            <a:off x="6870649" y="3104537"/>
            <a:ext cx="2286000" cy="1828799"/>
          </a:xfrm>
          <a:prstGeom prst="rect">
            <a:avLst/>
          </a:prstGeom>
          <a:noFill/>
          <a:ln>
            <a:noFill/>
          </a:ln>
        </p:spPr>
      </p:pic>
      <p:sp>
        <p:nvSpPr>
          <p:cNvPr id="174" name="Google Shape;174;p22"/>
          <p:cNvSpPr txBox="1"/>
          <p:nvPr/>
        </p:nvSpPr>
        <p:spPr>
          <a:xfrm>
            <a:off x="5512375" y="5159300"/>
            <a:ext cx="30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8.  </a:t>
            </a:r>
            <a:r>
              <a:rPr lang="en-US">
                <a:solidFill>
                  <a:schemeClr val="dk1"/>
                </a:solidFill>
              </a:rPr>
              <a:t>Part_geni_vs</a:t>
            </a:r>
            <a:r>
              <a:rPr lang="en-US">
                <a:solidFill>
                  <a:schemeClr val="dk1"/>
                </a:solidFill>
              </a:rPr>
              <a:t>_Random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0" name="Google Shape;180;p23"/>
          <p:cNvPicPr preferRelativeResize="0"/>
          <p:nvPr/>
        </p:nvPicPr>
        <p:blipFill>
          <a:blip r:embed="rId3">
            <a:alphaModFix/>
          </a:blip>
          <a:stretch>
            <a:fillRect/>
          </a:stretch>
        </p:blipFill>
        <p:spPr>
          <a:xfrm>
            <a:off x="0" y="0"/>
            <a:ext cx="2286000" cy="1828799"/>
          </a:xfrm>
          <a:prstGeom prst="rect">
            <a:avLst/>
          </a:prstGeom>
          <a:noFill/>
          <a:ln>
            <a:noFill/>
          </a:ln>
        </p:spPr>
      </p:pic>
      <p:pic>
        <p:nvPicPr>
          <p:cNvPr id="181" name="Google Shape;181;p23"/>
          <p:cNvPicPr preferRelativeResize="0"/>
          <p:nvPr/>
        </p:nvPicPr>
        <p:blipFill>
          <a:blip r:embed="rId4">
            <a:alphaModFix/>
          </a:blip>
          <a:stretch>
            <a:fillRect/>
          </a:stretch>
        </p:blipFill>
        <p:spPr>
          <a:xfrm>
            <a:off x="2286000" y="-12"/>
            <a:ext cx="2285999" cy="1828801"/>
          </a:xfrm>
          <a:prstGeom prst="rect">
            <a:avLst/>
          </a:prstGeom>
          <a:noFill/>
          <a:ln>
            <a:noFill/>
          </a:ln>
        </p:spPr>
      </p:pic>
      <p:pic>
        <p:nvPicPr>
          <p:cNvPr id="182" name="Google Shape;182;p23"/>
          <p:cNvPicPr preferRelativeResize="0"/>
          <p:nvPr/>
        </p:nvPicPr>
        <p:blipFill>
          <a:blip r:embed="rId5">
            <a:alphaModFix/>
          </a:blip>
          <a:stretch>
            <a:fillRect/>
          </a:stretch>
        </p:blipFill>
        <p:spPr>
          <a:xfrm>
            <a:off x="4692800" y="0"/>
            <a:ext cx="2286000" cy="1828801"/>
          </a:xfrm>
          <a:prstGeom prst="rect">
            <a:avLst/>
          </a:prstGeom>
          <a:noFill/>
          <a:ln>
            <a:noFill/>
          </a:ln>
        </p:spPr>
      </p:pic>
      <p:pic>
        <p:nvPicPr>
          <p:cNvPr id="183" name="Google Shape;183;p23"/>
          <p:cNvPicPr preferRelativeResize="0"/>
          <p:nvPr/>
        </p:nvPicPr>
        <p:blipFill>
          <a:blip r:embed="rId6">
            <a:alphaModFix/>
          </a:blip>
          <a:stretch>
            <a:fillRect/>
          </a:stretch>
        </p:blipFill>
        <p:spPr>
          <a:xfrm>
            <a:off x="6887459" y="0"/>
            <a:ext cx="2286000" cy="1828801"/>
          </a:xfrm>
          <a:prstGeom prst="rect">
            <a:avLst/>
          </a:prstGeom>
          <a:noFill/>
          <a:ln>
            <a:noFill/>
          </a:ln>
        </p:spPr>
      </p:pic>
      <p:sp>
        <p:nvSpPr>
          <p:cNvPr id="184" name="Google Shape;184;p23"/>
          <p:cNvSpPr txBox="1"/>
          <p:nvPr/>
        </p:nvSpPr>
        <p:spPr>
          <a:xfrm>
            <a:off x="5672225" y="1828800"/>
            <a:ext cx="24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10.  Minmax_vs_AB</a:t>
            </a:r>
            <a:endParaRPr/>
          </a:p>
        </p:txBody>
      </p:sp>
      <p:sp>
        <p:nvSpPr>
          <p:cNvPr id="185" name="Google Shape;185;p23"/>
          <p:cNvSpPr txBox="1"/>
          <p:nvPr/>
        </p:nvSpPr>
        <p:spPr>
          <a:xfrm>
            <a:off x="644925" y="1828800"/>
            <a:ext cx="30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9.  AB_vs_minmax</a:t>
            </a:r>
            <a:endParaRPr/>
          </a:p>
        </p:txBody>
      </p:sp>
      <p:sp>
        <p:nvSpPr>
          <p:cNvPr id="186" name="Google Shape;186;p23"/>
          <p:cNvSpPr txBox="1"/>
          <p:nvPr>
            <p:ph idx="1" type="body"/>
          </p:nvPr>
        </p:nvSpPr>
        <p:spPr>
          <a:xfrm>
            <a:off x="424200" y="3049725"/>
            <a:ext cx="8295600" cy="226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t>Efficient Memorization: In some of the heuristic algorithms used, the project leverages memoization to store previously computed board evaluations. This approach speeds up subsequent evaluations, optimizing the game's performance during real-time gameplay.</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The project evaluates various AI algorithms' performance and provides valuable insights into which AI strategies are most suitable for particular game scenarios, leading to informed decisions for future development and improvements.</a:t>
            </a:r>
            <a:endParaRPr sz="1700"/>
          </a:p>
          <a:p>
            <a:pPr indent="0" lvl="0" marL="0" rtl="0" algn="l">
              <a:spcBef>
                <a:spcPts val="0"/>
              </a:spcBef>
              <a:spcAft>
                <a:spcPts val="0"/>
              </a:spcAft>
              <a:buNone/>
            </a:pPr>
            <a:r>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757965" y="104256"/>
            <a:ext cx="7756200" cy="1054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000"/>
              <a:buFont typeface="Arial"/>
              <a:buNone/>
            </a:pPr>
            <a:r>
              <a:rPr lang="en-US"/>
              <a:t>Conclusion</a:t>
            </a:r>
            <a:endParaRPr/>
          </a:p>
        </p:txBody>
      </p:sp>
      <p:sp>
        <p:nvSpPr>
          <p:cNvPr id="192" name="Google Shape;192;p24"/>
          <p:cNvSpPr txBox="1"/>
          <p:nvPr/>
        </p:nvSpPr>
        <p:spPr>
          <a:xfrm>
            <a:off x="638875" y="868475"/>
            <a:ext cx="75567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 conclusion, project on the design and development of a board game incorporating tactical decision-making and strategic planning has been a success. Comprehensive exploration of various AI approaches, game mechanics, and data-driven analysis were embarked. Key findings from the research include the implementation of diverse AI algorithms, such as heuristics, minimax, alpha-beta pruning, and adversarial search. These strategies have transformed the game into an engaging and challenging experience, prompting players to think critically and plan strategically. The introduction of the innovative "Strategic Tic-Tac-Toe" board added complexity and excitement, elevating the gameplay to new heights. Preliminary play-testing confirmed the effectiveness of the approach, motivating to further refine and expand the game.</a:t>
            </a:r>
            <a:endParaRPr/>
          </a:p>
          <a:p>
            <a:pPr indent="0" lvl="0" marL="0" rtl="0" algn="l">
              <a:spcBef>
                <a:spcPts val="0"/>
              </a:spcBef>
              <a:spcAft>
                <a:spcPts val="0"/>
              </a:spcAft>
              <a:buNone/>
            </a:pPr>
            <a:r>
              <a:t/>
            </a:r>
            <a:endParaRPr/>
          </a:p>
        </p:txBody>
      </p:sp>
      <p:sp>
        <p:nvSpPr>
          <p:cNvPr id="193" name="Google Shape;193;p2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24"/>
          <p:cNvPicPr preferRelativeResize="0"/>
          <p:nvPr/>
        </p:nvPicPr>
        <p:blipFill>
          <a:blip r:embed="rId3">
            <a:alphaModFix/>
          </a:blip>
          <a:stretch>
            <a:fillRect/>
          </a:stretch>
        </p:blipFill>
        <p:spPr>
          <a:xfrm>
            <a:off x="371700" y="3577675"/>
            <a:ext cx="8524649" cy="187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1" type="body"/>
          </p:nvPr>
        </p:nvSpPr>
        <p:spPr>
          <a:xfrm>
            <a:off x="120800" y="1107575"/>
            <a:ext cx="9023100" cy="432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900"/>
              <a:t>Th</a:t>
            </a:r>
            <a:r>
              <a:rPr lang="en-US" sz="1900"/>
              <a:t>e project identifies areas for future research, including investigating adversarial search algorithms( finding better and more detailed heuristics) and memory-based techniques. It's possible to remember the whole history of a game and use it during the play. This not only expands the research horizons but also indicates a willingness to continuously improve the game and its AI components. </a:t>
            </a:r>
            <a:endParaRPr sz="1900"/>
          </a:p>
          <a:p>
            <a:pPr indent="0" lvl="0" marL="0" rtl="0" algn="l">
              <a:spcBef>
                <a:spcPts val="0"/>
              </a:spcBef>
              <a:spcAft>
                <a:spcPts val="0"/>
              </a:spcAft>
              <a:buNone/>
            </a:pPr>
            <a:r>
              <a:rPr lang="en-US" sz="1900"/>
              <a:t>Additionally, researching deep into</a:t>
            </a:r>
            <a:endParaRPr sz="1900"/>
          </a:p>
          <a:p>
            <a:pPr indent="0" lvl="0" marL="0" rtl="0" algn="l">
              <a:spcBef>
                <a:spcPts val="0"/>
              </a:spcBef>
              <a:spcAft>
                <a:spcPts val="0"/>
              </a:spcAft>
              <a:buNone/>
            </a:pPr>
            <a:r>
              <a:rPr lang="en-US" sz="1900"/>
              <a:t>various techniques used behind </a:t>
            </a:r>
            <a:endParaRPr sz="1900"/>
          </a:p>
          <a:p>
            <a:pPr indent="0" lvl="0" marL="0" rtl="0" algn="l">
              <a:spcBef>
                <a:spcPts val="0"/>
              </a:spcBef>
              <a:spcAft>
                <a:spcPts val="0"/>
              </a:spcAft>
              <a:buNone/>
            </a:pPr>
            <a:r>
              <a:rPr lang="en-US" sz="1900"/>
              <a:t>the AlphaZero, Stockfish, </a:t>
            </a:r>
            <a:endParaRPr sz="1900"/>
          </a:p>
          <a:p>
            <a:pPr indent="0" lvl="0" marL="0" rtl="0" algn="l">
              <a:spcBef>
                <a:spcPts val="0"/>
              </a:spcBef>
              <a:spcAft>
                <a:spcPts val="0"/>
              </a:spcAft>
              <a:buNone/>
            </a:pPr>
            <a:r>
              <a:rPr lang="en-US" sz="1900"/>
              <a:t>Deep Blue(IBM100).</a:t>
            </a:r>
            <a:endParaRPr sz="1900"/>
          </a:p>
          <a:p>
            <a:pPr indent="0" lvl="0" marL="0" rtl="0" algn="l">
              <a:spcBef>
                <a:spcPts val="0"/>
              </a:spcBef>
              <a:spcAft>
                <a:spcPts val="0"/>
              </a:spcAft>
              <a:buNone/>
            </a:pPr>
            <a:r>
              <a:rPr lang="en-US" sz="1900"/>
              <a:t>Implementation of AI agent into </a:t>
            </a:r>
            <a:endParaRPr sz="1900"/>
          </a:p>
          <a:p>
            <a:pPr indent="0" lvl="0" marL="0" rtl="0" algn="l">
              <a:spcBef>
                <a:spcPts val="0"/>
              </a:spcBef>
              <a:spcAft>
                <a:spcPts val="0"/>
              </a:spcAft>
              <a:buNone/>
            </a:pPr>
            <a:r>
              <a:rPr lang="en-US" sz="1900"/>
              <a:t>playable</a:t>
            </a:r>
            <a:r>
              <a:rPr lang="en-US" sz="1900"/>
              <a:t> </a:t>
            </a:r>
            <a:r>
              <a:rPr lang="en-US" sz="1900"/>
              <a:t>multi platform</a:t>
            </a:r>
            <a:r>
              <a:rPr lang="en-US" sz="1900"/>
              <a:t> apps.</a:t>
            </a:r>
            <a:endParaRPr sz="1900"/>
          </a:p>
          <a:p>
            <a:pPr indent="0" lvl="0" marL="0" rtl="0" algn="l">
              <a:spcBef>
                <a:spcPts val="0"/>
              </a:spcBef>
              <a:spcAft>
                <a:spcPts val="0"/>
              </a:spcAft>
              <a:buNone/>
            </a:pPr>
            <a:r>
              <a:t/>
            </a:r>
            <a:endParaRPr sz="1900"/>
          </a:p>
        </p:txBody>
      </p:sp>
      <p:sp>
        <p:nvSpPr>
          <p:cNvPr id="200" name="Google Shape;200;p25"/>
          <p:cNvSpPr txBox="1"/>
          <p:nvPr>
            <p:ph type="title"/>
          </p:nvPr>
        </p:nvSpPr>
        <p:spPr>
          <a:xfrm>
            <a:off x="757965" y="104256"/>
            <a:ext cx="7756200" cy="1054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000"/>
              <a:buFont typeface="Arial"/>
              <a:buNone/>
            </a:pPr>
            <a:r>
              <a:rPr lang="en-US"/>
              <a:t>Future Work</a:t>
            </a:r>
            <a:endParaRPr/>
          </a:p>
        </p:txBody>
      </p:sp>
      <p:sp>
        <p:nvSpPr>
          <p:cNvPr id="201" name="Google Shape;201;p2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2" name="Google Shape;202;p25"/>
          <p:cNvPicPr preferRelativeResize="0"/>
          <p:nvPr/>
        </p:nvPicPr>
        <p:blipFill>
          <a:blip r:embed="rId3">
            <a:alphaModFix/>
          </a:blip>
          <a:stretch>
            <a:fillRect/>
          </a:stretch>
        </p:blipFill>
        <p:spPr>
          <a:xfrm>
            <a:off x="4033025" y="2668375"/>
            <a:ext cx="4767150" cy="2650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3029844" y="244925"/>
            <a:ext cx="30843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08" name="Google Shape;208;p2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idx="1" type="body"/>
          </p:nvPr>
        </p:nvSpPr>
        <p:spPr>
          <a:xfrm>
            <a:off x="470100" y="1866450"/>
            <a:ext cx="8440500" cy="3645900"/>
          </a:xfrm>
          <a:prstGeom prst="rect">
            <a:avLst/>
          </a:prstGeom>
          <a:noFill/>
          <a:ln>
            <a:noFill/>
          </a:ln>
        </p:spPr>
        <p:txBody>
          <a:bodyPr anchorCtr="0" anchor="t" bIns="45700" lIns="91425" spcFirstLastPara="1" rIns="91425" wrap="square" tIns="45700">
            <a:noAutofit/>
          </a:bodyPr>
          <a:lstStyle/>
          <a:p>
            <a:pPr indent="-323850" lvl="0" marL="457200" rtl="0" algn="l">
              <a:lnSpc>
                <a:spcPct val="160000"/>
              </a:lnSpc>
              <a:spcBef>
                <a:spcPts val="0"/>
              </a:spcBef>
              <a:spcAft>
                <a:spcPts val="0"/>
              </a:spcAft>
              <a:buClr>
                <a:srgbClr val="333333"/>
              </a:buClr>
              <a:buSzPts val="1500"/>
              <a:buFont typeface="Arial"/>
              <a:buChar char="●"/>
            </a:pPr>
            <a:r>
              <a:rPr lang="en-US" sz="1500">
                <a:solidFill>
                  <a:srgbClr val="333333"/>
                </a:solidFill>
              </a:rPr>
              <a:t>Investigate and implement various AI algorithms for the game.</a:t>
            </a:r>
            <a:endParaRPr sz="1500">
              <a:solidFill>
                <a:srgbClr val="333333"/>
              </a:solidFill>
            </a:endParaRPr>
          </a:p>
          <a:p>
            <a:pPr indent="-323850" lvl="0" marL="457200" rtl="0" algn="l">
              <a:lnSpc>
                <a:spcPct val="160000"/>
              </a:lnSpc>
              <a:spcBef>
                <a:spcPts val="0"/>
              </a:spcBef>
              <a:spcAft>
                <a:spcPts val="0"/>
              </a:spcAft>
              <a:buClr>
                <a:srgbClr val="333333"/>
              </a:buClr>
              <a:buSzPts val="1500"/>
              <a:buFont typeface="Arial"/>
              <a:buChar char="●"/>
            </a:pPr>
            <a:r>
              <a:rPr lang="en-US" sz="1500">
                <a:solidFill>
                  <a:srgbClr val="333333"/>
                </a:solidFill>
              </a:rPr>
              <a:t>Designed and developed a board game with tactical decision-making and strategic planning elements.</a:t>
            </a:r>
            <a:endParaRPr sz="1500">
              <a:solidFill>
                <a:srgbClr val="333333"/>
              </a:solidFill>
            </a:endParaRPr>
          </a:p>
          <a:p>
            <a:pPr indent="-323850" lvl="0" marL="457200" rtl="0" algn="l">
              <a:lnSpc>
                <a:spcPct val="160000"/>
              </a:lnSpc>
              <a:spcBef>
                <a:spcPts val="0"/>
              </a:spcBef>
              <a:spcAft>
                <a:spcPts val="0"/>
              </a:spcAft>
              <a:buClr>
                <a:srgbClr val="333333"/>
              </a:buClr>
              <a:buSzPts val="1500"/>
              <a:buFont typeface="Arial"/>
              <a:buChar char="●"/>
            </a:pPr>
            <a:r>
              <a:rPr lang="en-US" sz="1500">
                <a:solidFill>
                  <a:srgbClr val="333333"/>
                </a:solidFill>
              </a:rPr>
              <a:t>Analyzed different AI approaches, including heuristics, minimax, alpha-beta pruning, adversarial search algorithms, and memorization, to enhance AI performance.</a:t>
            </a:r>
            <a:endParaRPr sz="1500">
              <a:solidFill>
                <a:srgbClr val="333333"/>
              </a:solidFill>
            </a:endParaRPr>
          </a:p>
          <a:p>
            <a:pPr indent="-323850" lvl="0" marL="457200" rtl="0" algn="l">
              <a:lnSpc>
                <a:spcPct val="160000"/>
              </a:lnSpc>
              <a:spcBef>
                <a:spcPts val="0"/>
              </a:spcBef>
              <a:spcAft>
                <a:spcPts val="0"/>
              </a:spcAft>
              <a:buClr>
                <a:srgbClr val="333333"/>
              </a:buClr>
              <a:buSzPts val="1500"/>
              <a:buChar char="●"/>
            </a:pPr>
            <a:r>
              <a:rPr lang="en-US" sz="1500">
                <a:solidFill>
                  <a:srgbClr val="333333"/>
                </a:solidFill>
              </a:rPr>
              <a:t>Unique </a:t>
            </a:r>
            <a:r>
              <a:rPr lang="en-US" sz="1500">
                <a:solidFill>
                  <a:srgbClr val="333333"/>
                </a:solidFill>
              </a:rPr>
              <a:t>heuristics - </a:t>
            </a:r>
            <a:r>
              <a:rPr lang="en-US" sz="1500">
                <a:solidFill>
                  <a:srgbClr val="333333"/>
                </a:solidFill>
              </a:rPr>
              <a:t>strategies to evaluate the board and combining tactical and strategic elements.</a:t>
            </a:r>
            <a:endParaRPr sz="1500">
              <a:solidFill>
                <a:srgbClr val="333333"/>
              </a:solidFill>
            </a:endParaRPr>
          </a:p>
          <a:p>
            <a:pPr indent="-323850" lvl="0" marL="457200" rtl="0" algn="l">
              <a:lnSpc>
                <a:spcPct val="160000"/>
              </a:lnSpc>
              <a:spcBef>
                <a:spcPts val="0"/>
              </a:spcBef>
              <a:spcAft>
                <a:spcPts val="0"/>
              </a:spcAft>
              <a:buClr>
                <a:srgbClr val="333333"/>
              </a:buClr>
              <a:buSzPts val="1500"/>
              <a:buChar char="●"/>
            </a:pPr>
            <a:r>
              <a:rPr lang="en-US" sz="1500">
                <a:solidFill>
                  <a:srgbClr val="333333"/>
                </a:solidFill>
              </a:rPr>
              <a:t>Develop different agents and measure the performance of the different algorithms.</a:t>
            </a:r>
            <a:endParaRPr sz="1500">
              <a:solidFill>
                <a:srgbClr val="333333"/>
              </a:solidFill>
            </a:endParaRPr>
          </a:p>
          <a:p>
            <a:pPr indent="0" lvl="0" marL="0" rtl="0" algn="l">
              <a:lnSpc>
                <a:spcPct val="160000"/>
              </a:lnSpc>
              <a:spcBef>
                <a:spcPts val="1100"/>
              </a:spcBef>
              <a:spcAft>
                <a:spcPts val="0"/>
              </a:spcAft>
              <a:buNone/>
            </a:pPr>
            <a:r>
              <a:t/>
            </a:r>
            <a:endParaRPr sz="1500">
              <a:solidFill>
                <a:srgbClr val="333333"/>
              </a:solidFill>
            </a:endParaRPr>
          </a:p>
          <a:p>
            <a:pPr indent="0" lvl="0" marL="0" rtl="0" algn="l">
              <a:lnSpc>
                <a:spcPct val="160000"/>
              </a:lnSpc>
              <a:spcBef>
                <a:spcPts val="1100"/>
              </a:spcBef>
              <a:spcAft>
                <a:spcPts val="0"/>
              </a:spcAft>
              <a:buNone/>
            </a:pPr>
            <a:r>
              <a:t/>
            </a:r>
            <a:endParaRPr sz="1500">
              <a:solidFill>
                <a:srgbClr val="333333"/>
              </a:solidFill>
            </a:endParaRPr>
          </a:p>
          <a:p>
            <a:pPr indent="0" lvl="0" marL="457200" rtl="0" algn="l">
              <a:spcBef>
                <a:spcPts val="1100"/>
              </a:spcBef>
              <a:spcAft>
                <a:spcPts val="0"/>
              </a:spcAft>
              <a:buNone/>
            </a:pPr>
            <a:r>
              <a:t/>
            </a:r>
            <a:endParaRPr sz="2600"/>
          </a:p>
        </p:txBody>
      </p:sp>
      <p:sp>
        <p:nvSpPr>
          <p:cNvPr id="68" name="Google Shape;68;p13"/>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Project Objective</a:t>
            </a:r>
            <a:endParaRPr/>
          </a:p>
          <a:p>
            <a:pPr indent="0" lvl="0" marL="0" rtl="0" algn="l">
              <a:spcBef>
                <a:spcPts val="0"/>
              </a:spcBef>
              <a:spcAft>
                <a:spcPts val="0"/>
              </a:spcAft>
              <a:buClr>
                <a:srgbClr val="3F3F3F"/>
              </a:buClr>
              <a:buSzPts val="4000"/>
              <a:buFont typeface="Arial"/>
              <a:buNone/>
            </a:pPr>
            <a:r>
              <a:rPr lang="en-US" sz="1600"/>
              <a:t>Brief answers to Heilmeir questions</a:t>
            </a:r>
            <a:endParaRPr sz="1600"/>
          </a:p>
        </p:txBody>
      </p:sp>
      <p:sp>
        <p:nvSpPr>
          <p:cNvPr id="69" name="Google Shape;69;p1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idx="1" type="body"/>
          </p:nvPr>
        </p:nvSpPr>
        <p:spPr>
          <a:xfrm>
            <a:off x="213200" y="1050425"/>
            <a:ext cx="8930700" cy="21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700"/>
              <a:t>The board is made up of 9 small 3-by-3 boards that, when put together, make one big 3-by-3 board. Each player takes a turn, and just like in standard Tic-Tac-Toe, a player gets a small board by putting one of the symbols(X/O) in a row. When a player wins a small board, they move their sign to the spot on the big board where the small board was. The game stops when one person gets three of the same symbol in a row on the big board, or when all the squares are used up and there is a tie.</a:t>
            </a:r>
            <a:endParaRPr sz="1700"/>
          </a:p>
          <a:p>
            <a:pPr indent="0" lvl="0" marL="0" rtl="0" algn="l">
              <a:spcBef>
                <a:spcPts val="0"/>
              </a:spcBef>
              <a:spcAft>
                <a:spcPts val="0"/>
              </a:spcAft>
              <a:buClr>
                <a:schemeClr val="dk1"/>
              </a:buClr>
              <a:buSzPts val="1100"/>
              <a:buFont typeface="Arial"/>
              <a:buNone/>
            </a:pPr>
            <a:r>
              <a:rPr lang="en-US" sz="1700"/>
              <a:t>Each player must place their symbol on the small board where the previous player's symbol was placed:</a:t>
            </a:r>
            <a:endParaRPr sz="1700"/>
          </a:p>
          <a:p>
            <a:pPr indent="0" lvl="0" marL="0" rtl="0" algn="l">
              <a:spcBef>
                <a:spcPts val="0"/>
              </a:spcBef>
              <a:spcAft>
                <a:spcPts val="0"/>
              </a:spcAft>
              <a:buNone/>
            </a:pPr>
            <a:r>
              <a:t/>
            </a:r>
            <a:endParaRPr sz="1700"/>
          </a:p>
        </p:txBody>
      </p:sp>
      <p:sp>
        <p:nvSpPr>
          <p:cNvPr id="75" name="Google Shape;75;p14"/>
          <p:cNvSpPr txBox="1"/>
          <p:nvPr>
            <p:ph type="title"/>
          </p:nvPr>
        </p:nvSpPr>
        <p:spPr>
          <a:xfrm>
            <a:off x="642940" y="6"/>
            <a:ext cx="7756200" cy="10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Game rules</a:t>
            </a:r>
            <a:endParaRPr/>
          </a:p>
        </p:txBody>
      </p:sp>
      <p:pic>
        <p:nvPicPr>
          <p:cNvPr id="76" name="Google Shape;76;p14"/>
          <p:cNvPicPr preferRelativeResize="0"/>
          <p:nvPr/>
        </p:nvPicPr>
        <p:blipFill>
          <a:blip r:embed="rId3">
            <a:alphaModFix/>
          </a:blip>
          <a:stretch>
            <a:fillRect/>
          </a:stretch>
        </p:blipFill>
        <p:spPr>
          <a:xfrm>
            <a:off x="213200" y="3712900"/>
            <a:ext cx="2708649" cy="2333949"/>
          </a:xfrm>
          <a:prstGeom prst="rect">
            <a:avLst/>
          </a:prstGeom>
          <a:noFill/>
          <a:ln>
            <a:noFill/>
          </a:ln>
        </p:spPr>
      </p:pic>
      <p:pic>
        <p:nvPicPr>
          <p:cNvPr id="77" name="Google Shape;77;p14"/>
          <p:cNvPicPr preferRelativeResize="0"/>
          <p:nvPr/>
        </p:nvPicPr>
        <p:blipFill>
          <a:blip r:embed="rId4">
            <a:alphaModFix/>
          </a:blip>
          <a:stretch>
            <a:fillRect/>
          </a:stretch>
        </p:blipFill>
        <p:spPr>
          <a:xfrm>
            <a:off x="3366200" y="3712900"/>
            <a:ext cx="2624699" cy="2333949"/>
          </a:xfrm>
          <a:prstGeom prst="rect">
            <a:avLst/>
          </a:prstGeom>
          <a:noFill/>
          <a:ln>
            <a:noFill/>
          </a:ln>
        </p:spPr>
      </p:pic>
      <p:pic>
        <p:nvPicPr>
          <p:cNvPr id="78" name="Google Shape;78;p14"/>
          <p:cNvPicPr preferRelativeResize="0"/>
          <p:nvPr/>
        </p:nvPicPr>
        <p:blipFill>
          <a:blip r:embed="rId5">
            <a:alphaModFix/>
          </a:blip>
          <a:stretch>
            <a:fillRect/>
          </a:stretch>
        </p:blipFill>
        <p:spPr>
          <a:xfrm>
            <a:off x="6547150" y="3712900"/>
            <a:ext cx="2508975" cy="2333949"/>
          </a:xfrm>
          <a:prstGeom prst="rect">
            <a:avLst/>
          </a:prstGeom>
          <a:noFill/>
          <a:ln>
            <a:noFill/>
          </a:ln>
        </p:spPr>
      </p:pic>
      <p:cxnSp>
        <p:nvCxnSpPr>
          <p:cNvPr id="79" name="Google Shape;79;p14"/>
          <p:cNvCxnSpPr>
            <a:stCxn id="76" idx="3"/>
            <a:endCxn id="77" idx="1"/>
          </p:cNvCxnSpPr>
          <p:nvPr/>
        </p:nvCxnSpPr>
        <p:spPr>
          <a:xfrm>
            <a:off x="2921849" y="4879875"/>
            <a:ext cx="444300" cy="0"/>
          </a:xfrm>
          <a:prstGeom prst="straightConnector1">
            <a:avLst/>
          </a:prstGeom>
          <a:noFill/>
          <a:ln cap="flat" cmpd="sng" w="9525">
            <a:solidFill>
              <a:schemeClr val="dk2"/>
            </a:solidFill>
            <a:prstDash val="solid"/>
            <a:round/>
            <a:headEnd len="med" w="med" type="none"/>
            <a:tailEnd len="med" w="med" type="triangle"/>
          </a:ln>
        </p:spPr>
      </p:cxnSp>
      <p:cxnSp>
        <p:nvCxnSpPr>
          <p:cNvPr id="80" name="Google Shape;80;p14"/>
          <p:cNvCxnSpPr>
            <a:stCxn id="77" idx="3"/>
            <a:endCxn id="78" idx="1"/>
          </p:cNvCxnSpPr>
          <p:nvPr/>
        </p:nvCxnSpPr>
        <p:spPr>
          <a:xfrm>
            <a:off x="5990899" y="4879875"/>
            <a:ext cx="556200" cy="0"/>
          </a:xfrm>
          <a:prstGeom prst="straightConnector1">
            <a:avLst/>
          </a:prstGeom>
          <a:noFill/>
          <a:ln cap="flat" cmpd="sng" w="9525">
            <a:solidFill>
              <a:schemeClr val="dk2"/>
            </a:solidFill>
            <a:prstDash val="solid"/>
            <a:round/>
            <a:headEnd len="med" w="med" type="none"/>
            <a:tailEnd len="med" w="med" type="triangle"/>
          </a:ln>
        </p:spPr>
      </p:cxnSp>
      <p:sp>
        <p:nvSpPr>
          <p:cNvPr id="81" name="Google Shape;81;p1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23800" y="180378"/>
            <a:ext cx="7756200" cy="60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3000"/>
              <a:t>Technical Approach</a:t>
            </a:r>
            <a:endParaRPr sz="3000"/>
          </a:p>
        </p:txBody>
      </p:sp>
      <p:pic>
        <p:nvPicPr>
          <p:cNvPr id="87" name="Google Shape;87;p15"/>
          <p:cNvPicPr preferRelativeResize="0"/>
          <p:nvPr/>
        </p:nvPicPr>
        <p:blipFill>
          <a:blip r:embed="rId3">
            <a:alphaModFix/>
          </a:blip>
          <a:stretch>
            <a:fillRect/>
          </a:stretch>
        </p:blipFill>
        <p:spPr>
          <a:xfrm>
            <a:off x="816275" y="783375"/>
            <a:ext cx="7756201" cy="5696701"/>
          </a:xfrm>
          <a:prstGeom prst="rect">
            <a:avLst/>
          </a:prstGeom>
          <a:noFill/>
          <a:ln>
            <a:noFill/>
          </a:ln>
        </p:spPr>
      </p:pic>
      <p:sp>
        <p:nvSpPr>
          <p:cNvPr id="88" name="Google Shape;88;p1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 type="body"/>
          </p:nvPr>
        </p:nvSpPr>
        <p:spPr>
          <a:xfrm>
            <a:off x="238250" y="820275"/>
            <a:ext cx="8905800" cy="49137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SzPts val="2000"/>
              <a:buAutoNum type="arabicPeriod"/>
            </a:pPr>
            <a:r>
              <a:rPr lang="en-US" sz="2000"/>
              <a:t>Random Agent - agent that does stochastic actions.</a:t>
            </a:r>
            <a:r>
              <a:rPr lang="en-US" sz="2000"/>
              <a:t>	</a:t>
            </a:r>
            <a:endParaRPr sz="2000"/>
          </a:p>
          <a:p>
            <a:pPr indent="-355600" lvl="0" marL="457200" rtl="0" algn="l">
              <a:spcBef>
                <a:spcPts val="0"/>
              </a:spcBef>
              <a:spcAft>
                <a:spcPts val="0"/>
              </a:spcAft>
              <a:buSzPts val="2000"/>
              <a:buAutoNum type="arabicPeriod"/>
            </a:pPr>
            <a:r>
              <a:rPr lang="en-US" sz="2000"/>
              <a:t>Partially </a:t>
            </a:r>
            <a:r>
              <a:rPr lang="en-US" sz="2000"/>
              <a:t>genius</a:t>
            </a:r>
            <a:r>
              <a:rPr lang="en-US" sz="2000"/>
              <a:t> agent</a:t>
            </a:r>
            <a:endParaRPr sz="2000"/>
          </a:p>
          <a:p>
            <a:pPr indent="-355600" lvl="0" marL="457200" rtl="0" algn="l">
              <a:spcBef>
                <a:spcPts val="0"/>
              </a:spcBef>
              <a:spcAft>
                <a:spcPts val="0"/>
              </a:spcAft>
              <a:buSzPts val="2000"/>
              <a:buChar char="-"/>
            </a:pPr>
            <a:r>
              <a:rPr lang="en-US" sz="2000"/>
              <a:t>AI agent which is highly </a:t>
            </a:r>
            <a:r>
              <a:rPr lang="en-US" sz="2000"/>
              <a:t>competitive</a:t>
            </a:r>
            <a:r>
              <a:rPr lang="en-US" sz="2000"/>
              <a:t> in a normal 3 by 3 games and considers only the </a:t>
            </a:r>
            <a:r>
              <a:rPr lang="en-US" sz="2000"/>
              <a:t>playable</a:t>
            </a:r>
            <a:r>
              <a:rPr lang="en-US" sz="2000"/>
              <a:t> current board.</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US" sz="2000"/>
              <a:t>Minimax Agent</a:t>
            </a:r>
            <a:endParaRPr sz="2000"/>
          </a:p>
          <a:p>
            <a:pPr indent="-355600" lvl="0" marL="457200" rtl="0" algn="l">
              <a:spcBef>
                <a:spcPts val="0"/>
              </a:spcBef>
              <a:spcAft>
                <a:spcPts val="0"/>
              </a:spcAft>
              <a:buSzPts val="2000"/>
              <a:buChar char="-"/>
            </a:pPr>
            <a:r>
              <a:rPr lang="en-US" sz="2000"/>
              <a:t>Agent using Minimax algorithm to travel through the whole tree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US" sz="2000"/>
              <a:t>Alpha-Beta with memorization</a:t>
            </a:r>
            <a:endParaRPr sz="2000"/>
          </a:p>
          <a:p>
            <a:pPr indent="-355600" lvl="0" marL="457200" rtl="0" algn="l">
              <a:spcBef>
                <a:spcPts val="0"/>
              </a:spcBef>
              <a:spcAft>
                <a:spcPts val="0"/>
              </a:spcAft>
              <a:buSzPts val="2000"/>
              <a:buChar char="-"/>
            </a:pPr>
            <a:r>
              <a:rPr lang="en-US" sz="2000"/>
              <a:t>The Minimax method, augmented with alpha-beta pruning, used to reduce the quantity of pathways examined by the algorithm.</a:t>
            </a:r>
            <a:r>
              <a:rPr lang="en-US" sz="2000"/>
              <a:t>Storing scores of the previously traversed boards in the act of avoiding the recalculation of previously assessed positions in order to save time.</a:t>
            </a:r>
            <a:endParaRPr sz="2000"/>
          </a:p>
        </p:txBody>
      </p:sp>
      <p:sp>
        <p:nvSpPr>
          <p:cNvPr id="94" name="Google Shape;94;p16"/>
          <p:cNvSpPr txBox="1"/>
          <p:nvPr>
            <p:ph type="title"/>
          </p:nvPr>
        </p:nvSpPr>
        <p:spPr>
          <a:xfrm>
            <a:off x="3389400" y="152775"/>
            <a:ext cx="2474400" cy="66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AI agents</a:t>
            </a:r>
            <a:endParaRPr/>
          </a:p>
        </p:txBody>
      </p:sp>
      <p:sp>
        <p:nvSpPr>
          <p:cNvPr id="95" name="Google Shape;95;p1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 type="body"/>
          </p:nvPr>
        </p:nvSpPr>
        <p:spPr>
          <a:xfrm>
            <a:off x="0" y="618850"/>
            <a:ext cx="4572000" cy="359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1400" u="sng"/>
              <a:t>Heuristic - 1</a:t>
            </a:r>
            <a:endParaRPr b="1" i="1" sz="1400" u="sng"/>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900"/>
              <a:t>The scoring of a board is determined by analysing the presence of a certain pattern, denoted as 'X' for player 1 or 'O' for player 2, in rows, columns, and diagonals. The use of memoization is employed in order to keep previously calculated board evaluations inside a memory dictionary, hence enhancing the efficiency of subsequent computations.</a:t>
            </a:r>
            <a:endParaRPr sz="900"/>
          </a:p>
          <a:p>
            <a:pPr indent="-317500" lvl="0" marL="457200" rtl="0" algn="l">
              <a:spcBef>
                <a:spcPts val="0"/>
              </a:spcBef>
              <a:spcAft>
                <a:spcPts val="0"/>
              </a:spcAft>
              <a:buSzPts val="1400"/>
              <a:buChar char="●"/>
            </a:pPr>
            <a:r>
              <a:rPr lang="en-US" sz="1400"/>
              <a:t>Strengths</a:t>
            </a:r>
            <a:endParaRPr sz="1400"/>
          </a:p>
          <a:p>
            <a:pPr indent="-317500" lvl="0" marL="457200" rtl="0" algn="l">
              <a:spcBef>
                <a:spcPts val="0"/>
              </a:spcBef>
              <a:spcAft>
                <a:spcPts val="0"/>
              </a:spcAft>
              <a:buSzPts val="1400"/>
              <a:buChar char="-"/>
            </a:pPr>
            <a:r>
              <a:rPr lang="en-US" sz="900"/>
              <a:t>Customizable Target - The target parameter allows the algorithm to evaluate the board for different players (e.g., 'X' or 'O'), making it flexible and adaptable for both players in a two-player game.</a:t>
            </a:r>
            <a:endParaRPr sz="900"/>
          </a:p>
          <a:p>
            <a:pPr indent="-317500" lvl="0" marL="457200" rtl="0" algn="l">
              <a:spcBef>
                <a:spcPts val="0"/>
              </a:spcBef>
              <a:spcAft>
                <a:spcPts val="0"/>
              </a:spcAft>
              <a:buSzPts val="1400"/>
              <a:buChar char="●"/>
            </a:pPr>
            <a:r>
              <a:rPr lang="en-US" sz="1400"/>
              <a:t>Weaknesses</a:t>
            </a:r>
            <a:endParaRPr sz="1400"/>
          </a:p>
          <a:p>
            <a:pPr indent="-285750" lvl="0" marL="457200" rtl="0" algn="l">
              <a:spcBef>
                <a:spcPts val="0"/>
              </a:spcBef>
              <a:spcAft>
                <a:spcPts val="0"/>
              </a:spcAft>
              <a:buSzPts val="900"/>
              <a:buChar char="-"/>
            </a:pPr>
            <a:r>
              <a:rPr lang="en-US" sz="900"/>
              <a:t>simplistic: The algorithm's heuristic evaluation is based solely on the occurrence of the target pattern in rows, columns, and diagonals. It does not take into account other aspects, such as board control, potential threats, or blocking moves, which may limit its strategic depth.</a:t>
            </a:r>
            <a:endParaRPr sz="900"/>
          </a:p>
          <a:p>
            <a:pPr indent="-285750" lvl="0" marL="457200" rtl="0" algn="l">
              <a:spcBef>
                <a:spcPts val="0"/>
              </a:spcBef>
              <a:spcAft>
                <a:spcPts val="0"/>
              </a:spcAft>
              <a:buSzPts val="900"/>
              <a:buChar char="-"/>
            </a:pPr>
            <a:r>
              <a:rPr lang="en-US" sz="900"/>
              <a:t>Lack of Context: The algorithm analyses the board position without considering the game circumstances, opponent's actions, or future ramifications. In complicated game settings, it may overlook chances or make bad judgements.</a:t>
            </a:r>
            <a:endParaRPr sz="900"/>
          </a:p>
          <a:p>
            <a:pPr indent="-285750" lvl="0" marL="457200" rtl="0" algn="l">
              <a:spcBef>
                <a:spcPts val="0"/>
              </a:spcBef>
              <a:spcAft>
                <a:spcPts val="0"/>
              </a:spcAft>
              <a:buSzPts val="900"/>
              <a:buChar char="-"/>
            </a:pPr>
            <a:r>
              <a:rPr lang="en-US" sz="900"/>
              <a:t>Lack of Weighting: The method treats all target pattern occurrences in rows, columns, and diagonals identically. It does not distinguish between crucial and less important positions, possibly resulting in unsatisfactory judgements for the big board.</a:t>
            </a:r>
            <a:endParaRPr sz="900"/>
          </a:p>
        </p:txBody>
      </p:sp>
      <p:sp>
        <p:nvSpPr>
          <p:cNvPr id="101" name="Google Shape;101;p17"/>
          <p:cNvSpPr txBox="1"/>
          <p:nvPr>
            <p:ph type="title"/>
          </p:nvPr>
        </p:nvSpPr>
        <p:spPr>
          <a:xfrm>
            <a:off x="58550" y="41725"/>
            <a:ext cx="2673600" cy="52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Heuristics</a:t>
            </a:r>
            <a:endParaRPr/>
          </a:p>
        </p:txBody>
      </p:sp>
      <p:sp>
        <p:nvSpPr>
          <p:cNvPr id="102" name="Google Shape;102;p1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17"/>
          <p:cNvSpPr txBox="1"/>
          <p:nvPr>
            <p:ph idx="1" type="body"/>
          </p:nvPr>
        </p:nvSpPr>
        <p:spPr>
          <a:xfrm>
            <a:off x="4572000" y="41725"/>
            <a:ext cx="4572000" cy="352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1400" u="sng"/>
              <a:t>Heuristic - 2</a:t>
            </a:r>
            <a:endParaRPr b="1" i="1" sz="1400" u="sng"/>
          </a:p>
          <a:p>
            <a:pPr indent="0" lvl="0" marL="0" rtl="0" algn="l">
              <a:spcBef>
                <a:spcPts val="0"/>
              </a:spcBef>
              <a:spcAft>
                <a:spcPts val="0"/>
              </a:spcAft>
              <a:buNone/>
            </a:pPr>
            <a:r>
              <a:t/>
            </a:r>
            <a:endParaRPr sz="1400"/>
          </a:p>
          <a:p>
            <a:pPr indent="0" lvl="0" marL="0" rtl="0" algn="l">
              <a:spcBef>
                <a:spcPts val="0"/>
              </a:spcBef>
              <a:spcAft>
                <a:spcPts val="0"/>
              </a:spcAft>
              <a:buNone/>
            </a:pPr>
            <a:r>
              <a:rPr lang="en-US" sz="900"/>
              <a:t>The scoring also based on occurrences of player and opponent symbols in rows, columns, and diagonals. But, the heuristic assigns scores of +10 for player winning patterns and -10 for opponent winning patterns. The score is used to assess the board's desirability for the player.</a:t>
            </a:r>
            <a:endParaRPr sz="900"/>
          </a:p>
          <a:p>
            <a:pPr indent="0" lvl="0" marL="0" rtl="0" algn="l">
              <a:spcBef>
                <a:spcPts val="0"/>
              </a:spcBef>
              <a:spcAft>
                <a:spcPts val="0"/>
              </a:spcAft>
              <a:buNone/>
            </a:pPr>
            <a:r>
              <a:t/>
            </a:r>
            <a:endParaRPr sz="900"/>
          </a:p>
          <a:p>
            <a:pPr indent="-317500" lvl="0" marL="457200" rtl="0" algn="l">
              <a:spcBef>
                <a:spcPts val="0"/>
              </a:spcBef>
              <a:spcAft>
                <a:spcPts val="0"/>
              </a:spcAft>
              <a:buSzPts val="1400"/>
              <a:buChar char="●"/>
            </a:pPr>
            <a:r>
              <a:rPr lang="en-US" sz="1400"/>
              <a:t>Strengths</a:t>
            </a:r>
            <a:endParaRPr sz="1400"/>
          </a:p>
          <a:p>
            <a:pPr indent="-285750" lvl="0" marL="457200" rtl="0" algn="l">
              <a:spcBef>
                <a:spcPts val="0"/>
              </a:spcBef>
              <a:spcAft>
                <a:spcPts val="0"/>
              </a:spcAft>
              <a:buSzPts val="900"/>
              <a:buChar char="-"/>
            </a:pPr>
            <a:r>
              <a:rPr lang="en-US" sz="900"/>
              <a:t>Quick Evaluation: The algorithm swiftly checks rows, columns, and diagonals for winning patterns to make heuristic judgements during gaming.</a:t>
            </a:r>
            <a:endParaRPr sz="900"/>
          </a:p>
          <a:p>
            <a:pPr indent="-285750" lvl="0" marL="457200" rtl="0" algn="l">
              <a:spcBef>
                <a:spcPts val="0"/>
              </a:spcBef>
              <a:spcAft>
                <a:spcPts val="0"/>
              </a:spcAft>
              <a:buSzPts val="900"/>
              <a:buChar char="-"/>
            </a:pPr>
            <a:r>
              <a:rPr lang="en-US" sz="900"/>
              <a:t>Simplicity: The heuristic is basic, understandable, and implementable, making it suited for simple applications and rapid prototyping.</a:t>
            </a:r>
            <a:endParaRPr sz="900"/>
          </a:p>
          <a:p>
            <a:pPr indent="0" lvl="0" marL="0" rtl="0" algn="l">
              <a:spcBef>
                <a:spcPts val="0"/>
              </a:spcBef>
              <a:spcAft>
                <a:spcPts val="0"/>
              </a:spcAft>
              <a:buNone/>
            </a:pPr>
            <a:r>
              <a:t/>
            </a:r>
            <a:endParaRPr sz="900"/>
          </a:p>
          <a:p>
            <a:pPr indent="-317500" lvl="0" marL="457200" rtl="0" algn="l">
              <a:spcBef>
                <a:spcPts val="0"/>
              </a:spcBef>
              <a:spcAft>
                <a:spcPts val="0"/>
              </a:spcAft>
              <a:buSzPts val="1400"/>
              <a:buChar char="●"/>
            </a:pPr>
            <a:r>
              <a:rPr lang="en-US" sz="1400"/>
              <a:t>Weaknesses</a:t>
            </a:r>
            <a:endParaRPr sz="1400"/>
          </a:p>
          <a:p>
            <a:pPr indent="-285750" lvl="0" marL="457200" rtl="0" algn="l">
              <a:spcBef>
                <a:spcPts val="0"/>
              </a:spcBef>
              <a:spcAft>
                <a:spcPts val="0"/>
              </a:spcAft>
              <a:buSzPts val="900"/>
              <a:buChar char="-"/>
            </a:pPr>
            <a:r>
              <a:rPr lang="en-US" sz="900"/>
              <a:t>Lack of Depth: The heuristic only analyses immediate winning rows, columns, and diagonals. It does not include preventing opponent threats or generating winning possibilities.</a:t>
            </a:r>
            <a:endParaRPr sz="900"/>
          </a:p>
          <a:p>
            <a:pPr indent="-285750" lvl="0" marL="457200" rtl="0" algn="l">
              <a:spcBef>
                <a:spcPts val="0"/>
              </a:spcBef>
              <a:spcAft>
                <a:spcPts val="0"/>
              </a:spcAft>
              <a:buSzPts val="900"/>
              <a:buChar char="-"/>
            </a:pPr>
            <a:r>
              <a:rPr lang="en-US" sz="900"/>
              <a:t>No Board Control: The algorithm does not consider board control or strategic placement, which might provide an advantage in the game.</a:t>
            </a:r>
            <a:endParaRPr sz="900"/>
          </a:p>
          <a:p>
            <a:pPr indent="-285750" lvl="0" marL="457200" rtl="0" algn="l">
              <a:spcBef>
                <a:spcPts val="0"/>
              </a:spcBef>
              <a:spcAft>
                <a:spcPts val="0"/>
              </a:spcAft>
              <a:buSzPts val="900"/>
              <a:buChar char="-"/>
            </a:pPr>
            <a:r>
              <a:rPr lang="en-US" sz="900"/>
              <a:t>Overemphasis on Immediate victories: The heuristic gives immediate player victories a high score of 10, which may lead to concentrating primarily on short wins rather than longer-term methods that might generate greater outcomes.</a:t>
            </a:r>
            <a:endParaRPr sz="900"/>
          </a:p>
          <a:p>
            <a:pPr indent="-285750" lvl="0" marL="457200" rtl="0" algn="l">
              <a:spcBef>
                <a:spcPts val="0"/>
              </a:spcBef>
              <a:spcAft>
                <a:spcPts val="0"/>
              </a:spcAft>
              <a:buSzPts val="900"/>
              <a:buChar char="-"/>
            </a:pPr>
            <a:r>
              <a:rPr lang="en-US" sz="900"/>
              <a:t>Lack of Weighting: All winning patterns—rows, columns, and diagonals—are equally weighted, which may lead to poor judgements in complicated game circumstances.</a:t>
            </a:r>
            <a:endParaRPr sz="900"/>
          </a:p>
        </p:txBody>
      </p:sp>
      <p:pic>
        <p:nvPicPr>
          <p:cNvPr id="104" name="Google Shape;104;p17"/>
          <p:cNvPicPr preferRelativeResize="0"/>
          <p:nvPr/>
        </p:nvPicPr>
        <p:blipFill>
          <a:blip r:embed="rId3">
            <a:alphaModFix/>
          </a:blip>
          <a:stretch>
            <a:fillRect/>
          </a:stretch>
        </p:blipFill>
        <p:spPr>
          <a:xfrm>
            <a:off x="7317025" y="3836925"/>
            <a:ext cx="1585375" cy="1597025"/>
          </a:xfrm>
          <a:prstGeom prst="rect">
            <a:avLst/>
          </a:prstGeom>
          <a:noFill/>
          <a:ln>
            <a:noFill/>
          </a:ln>
        </p:spPr>
      </p:pic>
      <p:sp>
        <p:nvSpPr>
          <p:cNvPr id="105" name="Google Shape;105;p17"/>
          <p:cNvSpPr txBox="1"/>
          <p:nvPr/>
        </p:nvSpPr>
        <p:spPr>
          <a:xfrm>
            <a:off x="7317025" y="3963725"/>
            <a:ext cx="6579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rgbClr val="00FF00"/>
                </a:solidFill>
              </a:rPr>
              <a:t>+10</a:t>
            </a:r>
            <a:endParaRPr b="1" sz="1900">
              <a:solidFill>
                <a:srgbClr val="00FF00"/>
              </a:solidFill>
            </a:endParaRPr>
          </a:p>
        </p:txBody>
      </p:sp>
      <p:sp>
        <p:nvSpPr>
          <p:cNvPr id="106" name="Google Shape;106;p17"/>
          <p:cNvSpPr txBox="1"/>
          <p:nvPr/>
        </p:nvSpPr>
        <p:spPr>
          <a:xfrm>
            <a:off x="7780754" y="4473875"/>
            <a:ext cx="6579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FF00"/>
                </a:solidFill>
              </a:rPr>
              <a:t>+</a:t>
            </a:r>
            <a:r>
              <a:rPr b="1" lang="en-US" sz="1800">
                <a:solidFill>
                  <a:srgbClr val="00FF00"/>
                </a:solidFill>
              </a:rPr>
              <a:t>10</a:t>
            </a:r>
            <a:endParaRPr b="1" sz="1800">
              <a:solidFill>
                <a:srgbClr val="00FF00"/>
              </a:solidFill>
            </a:endParaRPr>
          </a:p>
        </p:txBody>
      </p:sp>
      <p:sp>
        <p:nvSpPr>
          <p:cNvPr id="107" name="Google Shape;107;p17"/>
          <p:cNvSpPr txBox="1"/>
          <p:nvPr/>
        </p:nvSpPr>
        <p:spPr>
          <a:xfrm>
            <a:off x="8356025" y="4918975"/>
            <a:ext cx="6579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00FF00"/>
                </a:solidFill>
              </a:rPr>
              <a:t>+10</a:t>
            </a:r>
            <a:endParaRPr b="1" sz="2000">
              <a:solidFill>
                <a:srgbClr val="00FF00"/>
              </a:solidFill>
            </a:endParaRPr>
          </a:p>
        </p:txBody>
      </p:sp>
      <p:pic>
        <p:nvPicPr>
          <p:cNvPr id="108" name="Google Shape;108;p17"/>
          <p:cNvPicPr preferRelativeResize="0"/>
          <p:nvPr/>
        </p:nvPicPr>
        <p:blipFill>
          <a:blip r:embed="rId4">
            <a:alphaModFix/>
          </a:blip>
          <a:stretch>
            <a:fillRect/>
          </a:stretch>
        </p:blipFill>
        <p:spPr>
          <a:xfrm>
            <a:off x="3200275" y="4159475"/>
            <a:ext cx="1367528" cy="1371600"/>
          </a:xfrm>
          <a:prstGeom prst="rect">
            <a:avLst/>
          </a:prstGeom>
          <a:noFill/>
          <a:ln>
            <a:noFill/>
          </a:ln>
        </p:spPr>
      </p:pic>
      <p:cxnSp>
        <p:nvCxnSpPr>
          <p:cNvPr id="109" name="Google Shape;109;p17"/>
          <p:cNvCxnSpPr/>
          <p:nvPr/>
        </p:nvCxnSpPr>
        <p:spPr>
          <a:xfrm flipH="1" rot="10800000">
            <a:off x="3361279" y="4341450"/>
            <a:ext cx="1074300" cy="1047300"/>
          </a:xfrm>
          <a:prstGeom prst="straightConnector1">
            <a:avLst/>
          </a:prstGeom>
          <a:noFill/>
          <a:ln cap="flat" cmpd="sng" w="28575">
            <a:solidFill>
              <a:srgbClr val="FF0000"/>
            </a:solidFill>
            <a:prstDash val="solid"/>
            <a:round/>
            <a:headEnd len="med" w="med" type="none"/>
            <a:tailEnd len="med" w="med" type="none"/>
          </a:ln>
        </p:spPr>
      </p:cxnSp>
      <p:cxnSp>
        <p:nvCxnSpPr>
          <p:cNvPr id="110" name="Google Shape;110;p17"/>
          <p:cNvCxnSpPr/>
          <p:nvPr/>
        </p:nvCxnSpPr>
        <p:spPr>
          <a:xfrm rot="10800000">
            <a:off x="3360842" y="4364147"/>
            <a:ext cx="1098600" cy="1069800"/>
          </a:xfrm>
          <a:prstGeom prst="straightConnector1">
            <a:avLst/>
          </a:prstGeom>
          <a:noFill/>
          <a:ln cap="flat" cmpd="sng" w="28575">
            <a:solidFill>
              <a:srgbClr val="FF0000"/>
            </a:solidFill>
            <a:prstDash val="solid"/>
            <a:round/>
            <a:headEnd len="med" w="med" type="none"/>
            <a:tailEnd len="med" w="med" type="none"/>
          </a:ln>
        </p:spPr>
      </p:cxnSp>
      <p:cxnSp>
        <p:nvCxnSpPr>
          <p:cNvPr id="111" name="Google Shape;111;p17"/>
          <p:cNvCxnSpPr/>
          <p:nvPr/>
        </p:nvCxnSpPr>
        <p:spPr>
          <a:xfrm>
            <a:off x="3225011" y="4416915"/>
            <a:ext cx="1347000" cy="15300"/>
          </a:xfrm>
          <a:prstGeom prst="straightConnector1">
            <a:avLst/>
          </a:prstGeom>
          <a:noFill/>
          <a:ln cap="flat" cmpd="sng" w="28575">
            <a:solidFill>
              <a:srgbClr val="0000FF"/>
            </a:solidFill>
            <a:prstDash val="solid"/>
            <a:round/>
            <a:headEnd len="med" w="med" type="none"/>
            <a:tailEnd len="med" w="med" type="none"/>
          </a:ln>
        </p:spPr>
      </p:cxnSp>
      <p:cxnSp>
        <p:nvCxnSpPr>
          <p:cNvPr id="112" name="Google Shape;112;p17"/>
          <p:cNvCxnSpPr/>
          <p:nvPr/>
        </p:nvCxnSpPr>
        <p:spPr>
          <a:xfrm>
            <a:off x="3225011" y="4849346"/>
            <a:ext cx="1347000" cy="15300"/>
          </a:xfrm>
          <a:prstGeom prst="straightConnector1">
            <a:avLst/>
          </a:prstGeom>
          <a:noFill/>
          <a:ln cap="flat" cmpd="sng" w="28575">
            <a:solidFill>
              <a:srgbClr val="0000FF"/>
            </a:solidFill>
            <a:prstDash val="solid"/>
            <a:round/>
            <a:headEnd len="med" w="med" type="none"/>
            <a:tailEnd len="med" w="med" type="none"/>
          </a:ln>
        </p:spPr>
      </p:cxnSp>
      <p:cxnSp>
        <p:nvCxnSpPr>
          <p:cNvPr id="113" name="Google Shape;113;p17"/>
          <p:cNvCxnSpPr/>
          <p:nvPr/>
        </p:nvCxnSpPr>
        <p:spPr>
          <a:xfrm>
            <a:off x="3225011" y="5281777"/>
            <a:ext cx="1347000" cy="15300"/>
          </a:xfrm>
          <a:prstGeom prst="straightConnector1">
            <a:avLst/>
          </a:prstGeom>
          <a:noFill/>
          <a:ln cap="flat" cmpd="sng" w="28575">
            <a:solidFill>
              <a:srgbClr val="0000FF"/>
            </a:solidFill>
            <a:prstDash val="solid"/>
            <a:round/>
            <a:headEnd len="med" w="med" type="none"/>
            <a:tailEnd len="med" w="med" type="none"/>
          </a:ln>
        </p:spPr>
      </p:cxnSp>
      <p:cxnSp>
        <p:nvCxnSpPr>
          <p:cNvPr id="114" name="Google Shape;114;p17"/>
          <p:cNvCxnSpPr/>
          <p:nvPr/>
        </p:nvCxnSpPr>
        <p:spPr>
          <a:xfrm flipH="1">
            <a:off x="3433335" y="4168312"/>
            <a:ext cx="8100" cy="1348800"/>
          </a:xfrm>
          <a:prstGeom prst="straightConnector1">
            <a:avLst/>
          </a:prstGeom>
          <a:noFill/>
          <a:ln cap="flat" cmpd="sng" w="28575">
            <a:solidFill>
              <a:srgbClr val="00FF00"/>
            </a:solidFill>
            <a:prstDash val="solid"/>
            <a:round/>
            <a:headEnd len="med" w="med" type="none"/>
            <a:tailEnd len="med" w="med" type="none"/>
          </a:ln>
        </p:spPr>
      </p:cxnSp>
      <p:cxnSp>
        <p:nvCxnSpPr>
          <p:cNvPr id="115" name="Google Shape;115;p17"/>
          <p:cNvCxnSpPr/>
          <p:nvPr/>
        </p:nvCxnSpPr>
        <p:spPr>
          <a:xfrm flipH="1">
            <a:off x="3827711" y="4168312"/>
            <a:ext cx="8100" cy="1348800"/>
          </a:xfrm>
          <a:prstGeom prst="straightConnector1">
            <a:avLst/>
          </a:prstGeom>
          <a:noFill/>
          <a:ln cap="flat" cmpd="sng" w="28575">
            <a:solidFill>
              <a:srgbClr val="00FF00"/>
            </a:solidFill>
            <a:prstDash val="solid"/>
            <a:round/>
            <a:headEnd len="med" w="med" type="none"/>
            <a:tailEnd len="med" w="med" type="none"/>
          </a:ln>
        </p:spPr>
      </p:cxnSp>
      <p:cxnSp>
        <p:nvCxnSpPr>
          <p:cNvPr id="116" name="Google Shape;116;p17"/>
          <p:cNvCxnSpPr/>
          <p:nvPr/>
        </p:nvCxnSpPr>
        <p:spPr>
          <a:xfrm flipH="1">
            <a:off x="4287816" y="4168312"/>
            <a:ext cx="8100" cy="1348800"/>
          </a:xfrm>
          <a:prstGeom prst="straightConnector1">
            <a:avLst/>
          </a:prstGeom>
          <a:noFill/>
          <a:ln cap="flat" cmpd="sng" w="28575">
            <a:solidFill>
              <a:srgbClr val="00FF00"/>
            </a:solidFill>
            <a:prstDash val="solid"/>
            <a:round/>
            <a:headEnd len="med" w="med" type="none"/>
            <a:tailEnd len="med" w="med" type="none"/>
          </a:ln>
        </p:spPr>
      </p:cxnSp>
      <p:sp>
        <p:nvSpPr>
          <p:cNvPr id="117" name="Google Shape;117;p17"/>
          <p:cNvSpPr txBox="1"/>
          <p:nvPr/>
        </p:nvSpPr>
        <p:spPr>
          <a:xfrm>
            <a:off x="1727650" y="4375700"/>
            <a:ext cx="131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row score: 0</a:t>
            </a:r>
            <a:endParaRPr>
              <a:solidFill>
                <a:srgbClr val="0000FF"/>
              </a:solidFill>
            </a:endParaRPr>
          </a:p>
          <a:p>
            <a:pPr indent="0" lvl="0" marL="0" rtl="0" algn="l">
              <a:spcBef>
                <a:spcPts val="0"/>
              </a:spcBef>
              <a:spcAft>
                <a:spcPts val="0"/>
              </a:spcAft>
              <a:buNone/>
            </a:pPr>
            <a:r>
              <a:rPr lang="en-US">
                <a:solidFill>
                  <a:srgbClr val="00FF00"/>
                </a:solidFill>
              </a:rPr>
              <a:t>col score: 1</a:t>
            </a:r>
            <a:endParaRPr>
              <a:solidFill>
                <a:srgbClr val="00FF00"/>
              </a:solidFill>
            </a:endParaRPr>
          </a:p>
          <a:p>
            <a:pPr indent="0" lvl="0" marL="0" rtl="0" algn="l">
              <a:spcBef>
                <a:spcPts val="0"/>
              </a:spcBef>
              <a:spcAft>
                <a:spcPts val="0"/>
              </a:spcAft>
              <a:buNone/>
            </a:pPr>
            <a:r>
              <a:rPr lang="en-US">
                <a:solidFill>
                  <a:srgbClr val="FF0000"/>
                </a:solidFill>
              </a:rPr>
              <a:t>dia score: 2</a:t>
            </a:r>
            <a:endParaRPr>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idx="1" type="body"/>
          </p:nvPr>
        </p:nvSpPr>
        <p:spPr>
          <a:xfrm>
            <a:off x="0" y="63750"/>
            <a:ext cx="4572000" cy="54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1700" u="sng"/>
              <a:t>Heuristic - 3</a:t>
            </a:r>
            <a:endParaRPr b="1" i="1" sz="1700" u="sng"/>
          </a:p>
          <a:p>
            <a:pPr indent="0" lvl="0" marL="0" rtl="0" algn="l">
              <a:spcBef>
                <a:spcPts val="0"/>
              </a:spcBef>
              <a:spcAft>
                <a:spcPts val="0"/>
              </a:spcAft>
              <a:buNone/>
            </a:pPr>
            <a:r>
              <a:t/>
            </a:r>
            <a:endParaRPr sz="1700"/>
          </a:p>
          <a:p>
            <a:pPr indent="0" lvl="0" marL="0" rtl="0" algn="l">
              <a:spcBef>
                <a:spcPts val="0"/>
              </a:spcBef>
              <a:spcAft>
                <a:spcPts val="0"/>
              </a:spcAft>
              <a:buNone/>
            </a:pPr>
            <a:r>
              <a:rPr lang="en-US" sz="1200"/>
              <a:t>The heuristic evaluates winning patterns differently for smaller and bigger boards, considers player control over the next small board move, and employs memorization to speed up future computations. </a:t>
            </a:r>
            <a:r>
              <a:rPr b="1" lang="en-US" sz="1200"/>
              <a:t>Especially strong </a:t>
            </a:r>
            <a:r>
              <a:rPr lang="en-US" sz="1200"/>
              <a:t>in the free zone stage of the game.</a:t>
            </a:r>
            <a:endParaRPr sz="1200"/>
          </a:p>
          <a:p>
            <a:pPr indent="0" lvl="0" marL="0" rtl="0" algn="l">
              <a:spcBef>
                <a:spcPts val="0"/>
              </a:spcBef>
              <a:spcAft>
                <a:spcPts val="0"/>
              </a:spcAft>
              <a:buNone/>
            </a:pPr>
            <a:r>
              <a:t/>
            </a:r>
            <a:endParaRPr sz="1200"/>
          </a:p>
          <a:p>
            <a:pPr indent="-336550" lvl="0" marL="457200" rtl="0" algn="l">
              <a:spcBef>
                <a:spcPts val="0"/>
              </a:spcBef>
              <a:spcAft>
                <a:spcPts val="0"/>
              </a:spcAft>
              <a:buSzPts val="1700"/>
              <a:buChar char="●"/>
            </a:pPr>
            <a:r>
              <a:rPr lang="en-US" sz="1700"/>
              <a:t>Strengths</a:t>
            </a:r>
            <a:endParaRPr sz="1700"/>
          </a:p>
          <a:p>
            <a:pPr indent="-304800" lvl="0" marL="457200" rtl="0" algn="l">
              <a:spcBef>
                <a:spcPts val="0"/>
              </a:spcBef>
              <a:spcAft>
                <a:spcPts val="0"/>
              </a:spcAft>
              <a:buSzPts val="1200"/>
              <a:buChar char="-"/>
            </a:pPr>
            <a:r>
              <a:rPr lang="en-US" sz="1200"/>
              <a:t>Comprehensive Evaluation: The algorithm considers player and opponent winning patterns, player control over the next tiny board move, and smaller and bigger boards. This gives a fuller board evaluation.</a:t>
            </a:r>
            <a:endParaRPr sz="1200"/>
          </a:p>
          <a:p>
            <a:pPr indent="-304800" lvl="0" marL="457200" rtl="0" algn="l">
              <a:spcBef>
                <a:spcPts val="0"/>
              </a:spcBef>
              <a:spcAft>
                <a:spcPts val="0"/>
              </a:spcAft>
              <a:buSzPts val="1200"/>
              <a:buChar char="-"/>
            </a:pPr>
            <a:r>
              <a:rPr lang="en-US" sz="1200"/>
              <a:t>Memoization: The method memorises board evaluations to minimise unnecessary computations and improve performance.</a:t>
            </a:r>
            <a:endParaRPr sz="1200"/>
          </a:p>
          <a:p>
            <a:pPr indent="0" lvl="0" marL="457200" rtl="0" algn="l">
              <a:spcBef>
                <a:spcPts val="0"/>
              </a:spcBef>
              <a:spcAft>
                <a:spcPts val="0"/>
              </a:spcAft>
              <a:buNone/>
            </a:pPr>
            <a:r>
              <a:t/>
            </a:r>
            <a:endParaRPr sz="1200"/>
          </a:p>
          <a:p>
            <a:pPr indent="-336550" lvl="0" marL="457200" rtl="0" algn="l">
              <a:spcBef>
                <a:spcPts val="0"/>
              </a:spcBef>
              <a:spcAft>
                <a:spcPts val="0"/>
              </a:spcAft>
              <a:buSzPts val="1700"/>
              <a:buChar char="●"/>
            </a:pPr>
            <a:r>
              <a:rPr lang="en-US" sz="1700"/>
              <a:t>Weaknesses</a:t>
            </a:r>
            <a:endParaRPr sz="1200"/>
          </a:p>
          <a:p>
            <a:pPr indent="-304800" lvl="0" marL="457200" rtl="0" algn="l">
              <a:spcBef>
                <a:spcPts val="0"/>
              </a:spcBef>
              <a:spcAft>
                <a:spcPts val="0"/>
              </a:spcAft>
              <a:buSzPts val="1200"/>
              <a:buChar char="-"/>
            </a:pPr>
            <a:r>
              <a:rPr lang="en-US" sz="1200"/>
              <a:t>Player Control Consideration: The algorithm considers the player's next little board move, which may reveal strategic posture and possible benefits.</a:t>
            </a:r>
            <a:endParaRPr sz="1200"/>
          </a:p>
          <a:p>
            <a:pPr indent="-304800" lvl="0" marL="457200" rtl="0" algn="l">
              <a:spcBef>
                <a:spcPts val="0"/>
              </a:spcBef>
              <a:spcAft>
                <a:spcPts val="0"/>
              </a:spcAft>
              <a:buSzPts val="1200"/>
              <a:buChar char="-"/>
            </a:pPr>
            <a:r>
              <a:rPr lang="en-US" sz="1200"/>
              <a:t>Board Position Analysis: The algorithm ignores the location of the smaller boards inside the Ultimate Tic-Tac-Toe board, which might affect strategic choices.</a:t>
            </a:r>
            <a:endParaRPr sz="1200"/>
          </a:p>
          <a:p>
            <a:pPr indent="-304800" lvl="0" marL="457200" rtl="0" algn="l">
              <a:spcBef>
                <a:spcPts val="0"/>
              </a:spcBef>
              <a:spcAft>
                <a:spcPts val="0"/>
              </a:spcAft>
              <a:buSzPts val="1200"/>
              <a:buChar char="-"/>
            </a:pPr>
            <a:r>
              <a:rPr lang="en-US" sz="1200"/>
              <a:t>Lack of Depth: Although the heuristic examines numerous aspects, it does not include more advanced methods like strategic blocking or trapping the opponent.</a:t>
            </a:r>
            <a:endParaRPr sz="1200"/>
          </a:p>
        </p:txBody>
      </p:sp>
      <p:sp>
        <p:nvSpPr>
          <p:cNvPr id="123" name="Google Shape;123;p1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18"/>
          <p:cNvSpPr txBox="1"/>
          <p:nvPr/>
        </p:nvSpPr>
        <p:spPr>
          <a:xfrm>
            <a:off x="4572000" y="0"/>
            <a:ext cx="4572000" cy="54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600" u="sng">
                <a:solidFill>
                  <a:srgbClr val="595959"/>
                </a:solidFill>
              </a:rPr>
              <a:t>Heuristic - 4&amp;5&amp;6</a:t>
            </a:r>
            <a:endParaRPr b="1" i="1" sz="1600" u="sng">
              <a:solidFill>
                <a:srgbClr val="595959"/>
              </a:solidFill>
            </a:endParaRPr>
          </a:p>
          <a:p>
            <a:pPr indent="0" lvl="0" marL="0" rtl="0" algn="l">
              <a:spcBef>
                <a:spcPts val="0"/>
              </a:spcBef>
              <a:spcAft>
                <a:spcPts val="0"/>
              </a:spcAft>
              <a:buNone/>
            </a:pPr>
            <a:r>
              <a:t/>
            </a:r>
            <a:endParaRPr sz="1600">
              <a:solidFill>
                <a:srgbClr val="595959"/>
              </a:solidFill>
            </a:endParaRPr>
          </a:p>
          <a:p>
            <a:pPr indent="0" lvl="0" marL="0" rtl="0" algn="l">
              <a:spcBef>
                <a:spcPts val="0"/>
              </a:spcBef>
              <a:spcAft>
                <a:spcPts val="0"/>
              </a:spcAft>
              <a:buNone/>
            </a:pPr>
            <a:r>
              <a:rPr lang="en-US" sz="1100">
                <a:solidFill>
                  <a:srgbClr val="595959"/>
                </a:solidFill>
              </a:rPr>
              <a:t>Combination of 3 heuristics: </a:t>
            </a:r>
            <a:endParaRPr sz="1100">
              <a:solidFill>
                <a:srgbClr val="595959"/>
              </a:solidFill>
            </a:endParaRPr>
          </a:p>
          <a:p>
            <a:pPr indent="-298450" lvl="0" marL="457200" rtl="0" algn="l">
              <a:spcBef>
                <a:spcPts val="0"/>
              </a:spcBef>
              <a:spcAft>
                <a:spcPts val="0"/>
              </a:spcAft>
              <a:buClr>
                <a:schemeClr val="accent1"/>
              </a:buClr>
              <a:buSzPts val="1100"/>
              <a:buFont typeface="Noto Sans Symbols"/>
              <a:buAutoNum type="arabicPeriod"/>
            </a:pPr>
            <a:r>
              <a:rPr lang="en-US" sz="1100">
                <a:solidFill>
                  <a:srgbClr val="595959"/>
                </a:solidFill>
              </a:rPr>
              <a:t>Evaluates the winning position of the large board </a:t>
            </a:r>
            <a:endParaRPr sz="1100">
              <a:solidFill>
                <a:srgbClr val="595959"/>
              </a:solidFill>
            </a:endParaRPr>
          </a:p>
          <a:p>
            <a:pPr indent="-298450" lvl="0" marL="457200" rtl="0" algn="l">
              <a:spcBef>
                <a:spcPts val="0"/>
              </a:spcBef>
              <a:spcAft>
                <a:spcPts val="0"/>
              </a:spcAft>
              <a:buClr>
                <a:schemeClr val="accent1"/>
              </a:buClr>
              <a:buSzPts val="1100"/>
              <a:buFont typeface="Noto Sans Symbols"/>
              <a:buAutoNum type="arabicPeriod"/>
            </a:pPr>
            <a:r>
              <a:rPr lang="en-US" sz="1100">
                <a:solidFill>
                  <a:srgbClr val="595959"/>
                </a:solidFill>
              </a:rPr>
              <a:t>Evaluates the whole board in the domain of the small board</a:t>
            </a:r>
            <a:endParaRPr sz="1100">
              <a:solidFill>
                <a:srgbClr val="595959"/>
              </a:solidFill>
            </a:endParaRPr>
          </a:p>
          <a:p>
            <a:pPr indent="-298450" lvl="0" marL="457200" rtl="0" algn="l">
              <a:spcBef>
                <a:spcPts val="0"/>
              </a:spcBef>
              <a:spcAft>
                <a:spcPts val="0"/>
              </a:spcAft>
              <a:buClr>
                <a:schemeClr val="accent1"/>
              </a:buClr>
              <a:buSzPts val="1100"/>
              <a:buFont typeface="Noto Sans Symbols"/>
              <a:buAutoNum type="arabicPeriod"/>
            </a:pPr>
            <a:r>
              <a:rPr lang="en-US" sz="1100">
                <a:solidFill>
                  <a:srgbClr val="595959"/>
                </a:solidFill>
              </a:rPr>
              <a:t>“Forward chaining” -considers next evaluation and the state of the next playground and adds it to the overall score</a:t>
            </a:r>
            <a:endParaRPr sz="1100">
              <a:solidFill>
                <a:srgbClr val="595959"/>
              </a:solidFill>
            </a:endParaRPr>
          </a:p>
          <a:p>
            <a:pPr indent="0" lvl="0" marL="0" rtl="0" algn="l">
              <a:spcBef>
                <a:spcPts val="0"/>
              </a:spcBef>
              <a:spcAft>
                <a:spcPts val="0"/>
              </a:spcAft>
              <a:buNone/>
            </a:pPr>
            <a:r>
              <a:t/>
            </a:r>
            <a:endParaRPr sz="1100">
              <a:solidFill>
                <a:srgbClr val="595959"/>
              </a:solidFill>
            </a:endParaRPr>
          </a:p>
          <a:p>
            <a:pPr indent="-330200" lvl="0" marL="457200" rtl="0" algn="l">
              <a:spcBef>
                <a:spcPts val="0"/>
              </a:spcBef>
              <a:spcAft>
                <a:spcPts val="0"/>
              </a:spcAft>
              <a:buClr>
                <a:schemeClr val="accent1"/>
              </a:buClr>
              <a:buSzPts val="1600"/>
              <a:buFont typeface="Noto Sans Symbols"/>
              <a:buChar char="●"/>
            </a:pPr>
            <a:r>
              <a:rPr lang="en-US" sz="1600">
                <a:solidFill>
                  <a:srgbClr val="595959"/>
                </a:solidFill>
              </a:rPr>
              <a:t>Strengths</a:t>
            </a:r>
            <a:endParaRPr sz="1600">
              <a:solidFill>
                <a:srgbClr val="595959"/>
              </a:solidFill>
            </a:endParaRPr>
          </a:p>
          <a:p>
            <a:pPr indent="-298450" lvl="0" marL="457200" rtl="0" algn="l">
              <a:spcBef>
                <a:spcPts val="0"/>
              </a:spcBef>
              <a:spcAft>
                <a:spcPts val="0"/>
              </a:spcAft>
              <a:buClr>
                <a:schemeClr val="accent1"/>
              </a:buClr>
              <a:buSzPts val="1100"/>
              <a:buFont typeface="Noto Sans Symbols"/>
              <a:buChar char="-"/>
            </a:pPr>
            <a:r>
              <a:rPr lang="en-US" sz="1100">
                <a:solidFill>
                  <a:srgbClr val="595959"/>
                </a:solidFill>
              </a:rPr>
              <a:t>Comprehensive Evaluation: The heuristics evaluate winning sequences, centre movements, and corner moves for both players on the bigger board (heur4) and each smaller board (heur5).</a:t>
            </a:r>
            <a:endParaRPr sz="1100">
              <a:solidFill>
                <a:srgbClr val="595959"/>
              </a:solidFill>
            </a:endParaRPr>
          </a:p>
          <a:p>
            <a:pPr indent="-298450" lvl="0" marL="457200" rtl="0" algn="l">
              <a:spcBef>
                <a:spcPts val="0"/>
              </a:spcBef>
              <a:spcAft>
                <a:spcPts val="0"/>
              </a:spcAft>
              <a:buClr>
                <a:schemeClr val="accent1"/>
              </a:buClr>
              <a:buSzPts val="1100"/>
              <a:buFont typeface="Noto Sans Symbols"/>
              <a:buChar char="-"/>
            </a:pPr>
            <a:r>
              <a:rPr lang="en-US" sz="1100">
                <a:solidFill>
                  <a:srgbClr val="595959"/>
                </a:solidFill>
              </a:rPr>
              <a:t>Balanced Scoring: Winning sequences and smart movements relatively get lower incremental points for more nuanced assessments:</a:t>
            </a:r>
            <a:endParaRPr sz="1100">
              <a:solidFill>
                <a:srgbClr val="595959"/>
              </a:solidFill>
            </a:endParaRPr>
          </a:p>
          <a:p>
            <a:pPr indent="-298450" lvl="1" marL="914400" rtl="0" algn="l">
              <a:spcBef>
                <a:spcPts val="0"/>
              </a:spcBef>
              <a:spcAft>
                <a:spcPts val="0"/>
              </a:spcAft>
              <a:buClr>
                <a:schemeClr val="accent1"/>
              </a:buClr>
              <a:buSzPts val="1100"/>
              <a:buFont typeface="Noto Sans Symbols"/>
              <a:buChar char="-"/>
            </a:pPr>
            <a:r>
              <a:rPr lang="en-US" sz="1100">
                <a:solidFill>
                  <a:srgbClr val="262626"/>
                </a:solidFill>
              </a:rPr>
              <a:t>capturing center cell/board</a:t>
            </a:r>
            <a:endParaRPr sz="1100">
              <a:solidFill>
                <a:srgbClr val="262626"/>
              </a:solidFill>
            </a:endParaRPr>
          </a:p>
          <a:p>
            <a:pPr indent="-298450" lvl="1" marL="914400" rtl="0" algn="l">
              <a:spcBef>
                <a:spcPts val="0"/>
              </a:spcBef>
              <a:spcAft>
                <a:spcPts val="0"/>
              </a:spcAft>
              <a:buClr>
                <a:schemeClr val="accent1"/>
              </a:buClr>
              <a:buSzPts val="1100"/>
              <a:buFont typeface="Noto Sans Symbols"/>
              <a:buChar char="-"/>
            </a:pPr>
            <a:r>
              <a:rPr lang="en-US" sz="1100">
                <a:solidFill>
                  <a:srgbClr val="262626"/>
                </a:solidFill>
              </a:rPr>
              <a:t>capturing corner cell/board</a:t>
            </a:r>
            <a:endParaRPr sz="1100">
              <a:solidFill>
                <a:srgbClr val="262626"/>
              </a:solidFill>
            </a:endParaRPr>
          </a:p>
          <a:p>
            <a:pPr indent="-298450" lvl="1" marL="914400" rtl="0" algn="l">
              <a:spcBef>
                <a:spcPts val="0"/>
              </a:spcBef>
              <a:spcAft>
                <a:spcPts val="0"/>
              </a:spcAft>
              <a:buClr>
                <a:schemeClr val="accent1"/>
              </a:buClr>
              <a:buSzPts val="1100"/>
              <a:buFont typeface="Noto Sans Symbols"/>
              <a:buChar char="-"/>
            </a:pPr>
            <a:r>
              <a:rPr lang="en-US" sz="1100">
                <a:solidFill>
                  <a:srgbClr val="262626"/>
                </a:solidFill>
              </a:rPr>
              <a:t>capturing the cell resulting in the sequence of cells </a:t>
            </a:r>
            <a:endParaRPr sz="1100">
              <a:solidFill>
                <a:srgbClr val="262626"/>
              </a:solidFill>
            </a:endParaRPr>
          </a:p>
          <a:p>
            <a:pPr indent="-298450" lvl="0" marL="457200" rtl="0" algn="l">
              <a:spcBef>
                <a:spcPts val="0"/>
              </a:spcBef>
              <a:spcAft>
                <a:spcPts val="0"/>
              </a:spcAft>
              <a:buClr>
                <a:schemeClr val="accent1"/>
              </a:buClr>
              <a:buSzPts val="1100"/>
              <a:buFont typeface="Noto Sans Symbols"/>
              <a:buChar char="-"/>
            </a:pPr>
            <a:r>
              <a:rPr lang="en-US" sz="1100">
                <a:solidFill>
                  <a:srgbClr val="595959"/>
                </a:solidFill>
              </a:rPr>
              <a:t>Player-Controlled Sequences: Heuristics reward player-controlled winning sequences, promoting strategic play.</a:t>
            </a:r>
            <a:endParaRPr sz="1100">
              <a:solidFill>
                <a:srgbClr val="595959"/>
              </a:solidFill>
            </a:endParaRPr>
          </a:p>
          <a:p>
            <a:pPr indent="0" lvl="0" marL="457200" rtl="0" algn="l">
              <a:spcBef>
                <a:spcPts val="0"/>
              </a:spcBef>
              <a:spcAft>
                <a:spcPts val="0"/>
              </a:spcAft>
              <a:buNone/>
            </a:pPr>
            <a:r>
              <a:t/>
            </a:r>
            <a:endParaRPr sz="1100">
              <a:solidFill>
                <a:srgbClr val="595959"/>
              </a:solidFill>
            </a:endParaRPr>
          </a:p>
          <a:p>
            <a:pPr indent="-330200" lvl="0" marL="457200" rtl="0" algn="l">
              <a:spcBef>
                <a:spcPts val="0"/>
              </a:spcBef>
              <a:spcAft>
                <a:spcPts val="0"/>
              </a:spcAft>
              <a:buClr>
                <a:schemeClr val="accent1"/>
              </a:buClr>
              <a:buSzPts val="1600"/>
              <a:buFont typeface="Noto Sans Symbols"/>
              <a:buChar char="●"/>
            </a:pPr>
            <a:r>
              <a:rPr lang="en-US" sz="1600">
                <a:solidFill>
                  <a:srgbClr val="595959"/>
                </a:solidFill>
              </a:rPr>
              <a:t>Weaknesses</a:t>
            </a:r>
            <a:endParaRPr sz="1100">
              <a:solidFill>
                <a:srgbClr val="595959"/>
              </a:solidFill>
            </a:endParaRPr>
          </a:p>
          <a:p>
            <a:pPr indent="-298450" lvl="0" marL="457200" rtl="0" algn="l">
              <a:spcBef>
                <a:spcPts val="0"/>
              </a:spcBef>
              <a:spcAft>
                <a:spcPts val="0"/>
              </a:spcAft>
              <a:buClr>
                <a:schemeClr val="accent1"/>
              </a:buClr>
              <a:buSzPts val="1100"/>
              <a:buFont typeface="Noto Sans Symbols"/>
              <a:buChar char="-"/>
            </a:pPr>
            <a:r>
              <a:rPr lang="en-US" sz="1100">
                <a:solidFill>
                  <a:srgbClr val="595959"/>
                </a:solidFill>
              </a:rPr>
              <a:t>Fixed Incremental Scoring: The heuristic scores may not appropriately represent the strategic value of various plays or winning sequences.</a:t>
            </a:r>
            <a:endParaRPr sz="1100">
              <a:solidFill>
                <a:srgbClr val="595959"/>
              </a:solidFill>
            </a:endParaRPr>
          </a:p>
          <a:p>
            <a:pPr indent="-298450" lvl="0" marL="457200" rtl="0" algn="l">
              <a:spcBef>
                <a:spcPts val="0"/>
              </a:spcBef>
              <a:spcAft>
                <a:spcPts val="0"/>
              </a:spcAft>
              <a:buClr>
                <a:schemeClr val="accent1"/>
              </a:buClr>
              <a:buSzPts val="1100"/>
              <a:buFont typeface="Noto Sans Symbols"/>
              <a:buChar char="-"/>
            </a:pPr>
            <a:r>
              <a:rPr lang="en-US" sz="1100">
                <a:solidFill>
                  <a:srgbClr val="595959"/>
                </a:solidFill>
              </a:rPr>
              <a:t>Lack of Evaluation Depth: The heuristics do not include advanced strategic factors like opponent blocking or long-term planning, which might lead to poor decision-making.</a:t>
            </a:r>
            <a:endParaRPr sz="11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693890" y="6"/>
            <a:ext cx="7756200" cy="1054200"/>
          </a:xfrm>
          <a:prstGeom prst="rect">
            <a:avLst/>
          </a:prstGeom>
          <a:noFill/>
          <a:ln>
            <a:noFill/>
          </a:ln>
        </p:spPr>
        <p:txBody>
          <a:bodyPr anchorCtr="0" anchor="t" bIns="45700" lIns="91425" spcFirstLastPara="1" rIns="91425" wrap="square" tIns="45700">
            <a:noAutofit/>
          </a:bodyPr>
          <a:lstStyle/>
          <a:p>
            <a:pPr indent="457200" lvl="0" marL="2743200" rtl="0" algn="l">
              <a:spcBef>
                <a:spcPts val="0"/>
              </a:spcBef>
              <a:spcAft>
                <a:spcPts val="0"/>
              </a:spcAft>
              <a:buClr>
                <a:srgbClr val="000000"/>
              </a:buClr>
              <a:buSzPts val="1100"/>
              <a:buFont typeface="Arial"/>
              <a:buNone/>
            </a:pPr>
            <a:r>
              <a:rPr lang="en-US"/>
              <a:t>Depth</a:t>
            </a:r>
            <a:endParaRPr/>
          </a:p>
        </p:txBody>
      </p:sp>
      <p:sp>
        <p:nvSpPr>
          <p:cNvPr id="130" name="Google Shape;130;p19"/>
          <p:cNvSpPr txBox="1"/>
          <p:nvPr>
            <p:ph idx="1" type="body"/>
          </p:nvPr>
        </p:nvSpPr>
        <p:spPr>
          <a:xfrm>
            <a:off x="126100" y="819900"/>
            <a:ext cx="4873500" cy="253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t>Up until this point, I have used a fixed depth(3) for all of the tree-traversing agents. However, t</a:t>
            </a:r>
            <a:r>
              <a:rPr lang="en-US" sz="1700"/>
              <a:t>he significance of depth varies over various phases of the game. During the first phases of the game, the search space remains very expansive. During the endgame phase, the available search area becomes much reduced, hence amplifying the significance of movements that might lead to a favourable outcome.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The significance of speed is noteworthy; nonetheless, it is crucial to acknowledge that as the depth increases, the number of nodes in the tree increases exponentially, thus leading to a corresponding exponential growth in the time required to traverse the tree.</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sz="1700"/>
          </a:p>
        </p:txBody>
      </p:sp>
      <p:sp>
        <p:nvSpPr>
          <p:cNvPr id="131" name="Google Shape;131;p1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2" name="Google Shape;132;p19"/>
          <p:cNvPicPr preferRelativeResize="0"/>
          <p:nvPr/>
        </p:nvPicPr>
        <p:blipFill>
          <a:blip r:embed="rId3">
            <a:alphaModFix/>
          </a:blip>
          <a:stretch>
            <a:fillRect/>
          </a:stretch>
        </p:blipFill>
        <p:spPr>
          <a:xfrm>
            <a:off x="4953000" y="955275"/>
            <a:ext cx="4152476" cy="373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 type="body"/>
          </p:nvPr>
        </p:nvSpPr>
        <p:spPr>
          <a:xfrm>
            <a:off x="488275" y="1107575"/>
            <a:ext cx="8295600" cy="4229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700"/>
              <a:t>There are various records for the different games played by different agents in both directions( they take turns when it comes to who will start first). There are every combination of these 4 agents playing with each other(less important ones excluded from the presentation):</a:t>
            </a:r>
            <a:endParaRPr sz="1700"/>
          </a:p>
          <a:p>
            <a:pPr indent="-336550" lvl="0" marL="457200" rtl="0" algn="l">
              <a:spcBef>
                <a:spcPts val="0"/>
              </a:spcBef>
              <a:spcAft>
                <a:spcPts val="0"/>
              </a:spcAft>
              <a:buSzPts val="1700"/>
              <a:buChar char="●"/>
            </a:pPr>
            <a:r>
              <a:rPr lang="en-US" sz="1700"/>
              <a:t>Random</a:t>
            </a:r>
            <a:endParaRPr sz="1700"/>
          </a:p>
          <a:p>
            <a:pPr indent="-336550" lvl="0" marL="457200" rtl="0" algn="l">
              <a:spcBef>
                <a:spcPts val="0"/>
              </a:spcBef>
              <a:spcAft>
                <a:spcPts val="0"/>
              </a:spcAft>
              <a:buSzPts val="1700"/>
              <a:buChar char="●"/>
            </a:pPr>
            <a:r>
              <a:rPr lang="en-US" sz="1700"/>
              <a:t>Part genious agent</a:t>
            </a:r>
            <a:endParaRPr sz="1700"/>
          </a:p>
          <a:p>
            <a:pPr indent="-336550" lvl="0" marL="457200" rtl="0" algn="l">
              <a:spcBef>
                <a:spcPts val="0"/>
              </a:spcBef>
              <a:spcAft>
                <a:spcPts val="0"/>
              </a:spcAft>
              <a:buSzPts val="1700"/>
              <a:buChar char="●"/>
            </a:pPr>
            <a:r>
              <a:rPr lang="en-US" sz="1700"/>
              <a:t>Minimax</a:t>
            </a:r>
            <a:endParaRPr sz="1700"/>
          </a:p>
          <a:p>
            <a:pPr indent="-336550" lvl="0" marL="457200" rtl="0" algn="l">
              <a:spcBef>
                <a:spcPts val="0"/>
              </a:spcBef>
              <a:spcAft>
                <a:spcPts val="0"/>
              </a:spcAft>
              <a:buSzPts val="1700"/>
              <a:buChar char="●"/>
            </a:pPr>
            <a:r>
              <a:rPr lang="en-US" sz="1700"/>
              <a:t>Alpha-Beta(with memorization)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When it comes to heuristics, strength level also follow the upward direction as in their names:</a:t>
            </a:r>
            <a:endParaRPr sz="1700"/>
          </a:p>
          <a:p>
            <a:pPr indent="0" lvl="0" marL="0" rtl="0" algn="l">
              <a:spcBef>
                <a:spcPts val="0"/>
              </a:spcBef>
              <a:spcAft>
                <a:spcPts val="0"/>
              </a:spcAft>
              <a:buNone/>
            </a:pPr>
            <a:r>
              <a:rPr lang="en-US" sz="1700"/>
              <a:t>6+5+4&gt;3&gt;2&gt;1</a:t>
            </a:r>
            <a:endParaRPr sz="1700"/>
          </a:p>
        </p:txBody>
      </p:sp>
      <p:sp>
        <p:nvSpPr>
          <p:cNvPr id="138" name="Google Shape;138;p20"/>
          <p:cNvSpPr txBox="1"/>
          <p:nvPr>
            <p:ph type="title"/>
          </p:nvPr>
        </p:nvSpPr>
        <p:spPr>
          <a:xfrm>
            <a:off x="757965" y="104256"/>
            <a:ext cx="7756200" cy="1054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000"/>
              <a:buFont typeface="Arial"/>
              <a:buNone/>
            </a:pPr>
            <a:r>
              <a:rPr lang="en-US"/>
              <a:t>Results</a:t>
            </a:r>
            <a:endParaRPr/>
          </a:p>
        </p:txBody>
      </p:sp>
      <p:sp>
        <p:nvSpPr>
          <p:cNvPr id="139" name="Google Shape;139;p2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